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
  </p:notesMasterIdLst>
  <p:sldIdLst>
    <p:sldId id="261" r:id="rId2"/>
  </p:sldIdLst>
  <p:sldSz cx="13444538" cy="10080625"/>
  <p:notesSz cx="10693400" cy="7562850"/>
  <p:defaultTextStyle>
    <a:defPPr>
      <a:defRPr kern="0"/>
    </a:defPPr>
  </p:defaultTextStyle>
  <p:extLst>
    <p:ext uri="{EFAFB233-063F-42B5-8137-9DF3F51BA10A}">
      <p15:sldGuideLst xmlns:p15="http://schemas.microsoft.com/office/powerpoint/2012/main">
        <p15:guide id="1" orient="horz" pos="872" userDrawn="1">
          <p15:clr>
            <a:srgbClr val="A4A3A4"/>
          </p15:clr>
        </p15:guide>
        <p15:guide id="2" pos="501" userDrawn="1">
          <p15:clr>
            <a:srgbClr val="A4A3A4"/>
          </p15:clr>
        </p15:guide>
        <p15:guide id="3" orient="horz" pos="1116" userDrawn="1">
          <p15:clr>
            <a:srgbClr val="A4A3A4"/>
          </p15:clr>
        </p15:guide>
        <p15:guide id="4" orient="horz" pos="2588" userDrawn="1">
          <p15:clr>
            <a:srgbClr val="A4A3A4"/>
          </p15:clr>
        </p15:guide>
        <p15:guide id="5" orient="horz" pos="2448" userDrawn="1">
          <p15:clr>
            <a:srgbClr val="A4A3A4"/>
          </p15:clr>
        </p15:guide>
        <p15:guide id="6" orient="horz" pos="3516" userDrawn="1">
          <p15:clr>
            <a:srgbClr val="A4A3A4"/>
          </p15:clr>
        </p15:guide>
        <p15:guide id="7" orient="horz" pos="3380" userDrawn="1">
          <p15:clr>
            <a:srgbClr val="A4A3A4"/>
          </p15:clr>
        </p15:guide>
        <p15:guide id="8" orient="horz" pos="4444" userDrawn="1">
          <p15:clr>
            <a:srgbClr val="A4A3A4"/>
          </p15:clr>
        </p15:guide>
        <p15:guide id="9" orient="horz" pos="4306" userDrawn="1">
          <p15:clr>
            <a:srgbClr val="A4A3A4"/>
          </p15:clr>
        </p15:guide>
        <p15:guide id="10" orient="horz" pos="5238" userDrawn="1">
          <p15:clr>
            <a:srgbClr val="A4A3A4"/>
          </p15:clr>
        </p15:guide>
        <p15:guide id="13" orient="horz" pos="1656" userDrawn="1">
          <p15:clr>
            <a:srgbClr val="A4A3A4"/>
          </p15:clr>
        </p15:guide>
        <p15:guide id="14" pos="2364" userDrawn="1">
          <p15:clr>
            <a:srgbClr val="A4A3A4"/>
          </p15:clr>
        </p15:guide>
        <p15:guide id="15" pos="4084" userDrawn="1">
          <p15:clr>
            <a:srgbClr val="A4A3A4"/>
          </p15:clr>
        </p15:guide>
        <p15:guide id="16" pos="4384" userDrawn="1">
          <p15:clr>
            <a:srgbClr val="A4A3A4"/>
          </p15:clr>
        </p15:guide>
        <p15:guide id="17" pos="6108" userDrawn="1">
          <p15:clr>
            <a:srgbClr val="A4A3A4"/>
          </p15:clr>
        </p15:guide>
        <p15:guide id="18" pos="6256" userDrawn="1">
          <p15:clr>
            <a:srgbClr val="A4A3A4"/>
          </p15:clr>
        </p15:guide>
        <p15:guide id="19" pos="4235" userDrawn="1">
          <p15:clr>
            <a:srgbClr val="FBAE40"/>
          </p15:clr>
        </p15:guide>
        <p15:guide id="20" pos="7968" userDrawn="1">
          <p15:clr>
            <a:srgbClr val="A4A3A4"/>
          </p15:clr>
        </p15:guide>
        <p15:guide id="21" pos="2204" userDrawn="1">
          <p15:clr>
            <a:srgbClr val="A4A3A4"/>
          </p15:clr>
        </p15:guide>
        <p15:guide id="22" orient="horz" pos="5911" userDrawn="1">
          <p15:clr>
            <a:srgbClr val="A4A3A4"/>
          </p15:clr>
        </p15:guide>
        <p15:guide id="23" orient="horz" pos="439"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E8E9A7B-551C-A408-1634-2206753D4367}" name="Victor Dalgaard" initials="VD" userId="S::au670500@uni.au.dk::c92bae7c-0e27-4235-96b4-37f3f68b85de"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373737"/>
    <a:srgbClr val="DCDCDC"/>
    <a:srgbClr val="E8E8E8"/>
    <a:srgbClr val="F0F0F0"/>
    <a:srgbClr val="B4403A"/>
    <a:srgbClr val="4E6E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2" autoAdjust="0"/>
    <p:restoredTop sz="94557" autoAdjust="0"/>
  </p:normalViewPr>
  <p:slideViewPr>
    <p:cSldViewPr>
      <p:cViewPr varScale="1">
        <p:scale>
          <a:sx n="88" d="100"/>
          <a:sy n="88" d="100"/>
        </p:scale>
        <p:origin x="1092" y="84"/>
      </p:cViewPr>
      <p:guideLst>
        <p:guide orient="horz" pos="872"/>
        <p:guide pos="501"/>
        <p:guide orient="horz" pos="1116"/>
        <p:guide orient="horz" pos="2588"/>
        <p:guide orient="horz" pos="2448"/>
        <p:guide orient="horz" pos="3516"/>
        <p:guide orient="horz" pos="3380"/>
        <p:guide orient="horz" pos="4444"/>
        <p:guide orient="horz" pos="4306"/>
        <p:guide orient="horz" pos="5238"/>
        <p:guide orient="horz" pos="1656"/>
        <p:guide pos="2364"/>
        <p:guide pos="4084"/>
        <p:guide pos="4384"/>
        <p:guide pos="6108"/>
        <p:guide pos="6256"/>
        <p:guide pos="4235"/>
        <p:guide pos="7968"/>
        <p:guide pos="2204"/>
        <p:guide orient="horz" pos="5911"/>
        <p:guide orient="horz" pos="439"/>
      </p:guideLst>
    </p:cSldViewPr>
  </p:slideViewPr>
  <p:outlineViewPr>
    <p:cViewPr>
      <p:scale>
        <a:sx n="33" d="100"/>
        <a:sy n="33" d="100"/>
      </p:scale>
      <p:origin x="0" y="0"/>
    </p:cViewPr>
  </p:outlineViewPr>
  <p:notesTextViewPr>
    <p:cViewPr>
      <p:scale>
        <a:sx n="125" d="100"/>
        <a:sy n="125" d="100"/>
      </p:scale>
      <p:origin x="0" y="0"/>
    </p:cViewPr>
  </p:notesTextViewPr>
  <p:gridSpacing cx="76200" cy="76200"/>
</p:viewPr>
</file>

<file path=ppt/_rels/presentation.xml.rels><?xml version="1.0" encoding="UTF-8" standalone="yes"?>
<Relationships xmlns="http://schemas.openxmlformats.org/package/2006/relationships"><Relationship Id="rId8" Type="http://schemas.microsoft.com/office/2016/11/relationships/changesInfo" Target="changesInfos/changesInfo1.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 Id="rId9"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ctor Dalgaard" userId="c92bae7c-0e27-4235-96b4-37f3f68b85de" providerId="ADAL" clId="{7725F9B5-90D9-450A-984E-989B5C490217}"/>
    <pc:docChg chg="modSld">
      <pc:chgData name="Victor Dalgaard" userId="c92bae7c-0e27-4235-96b4-37f3f68b85de" providerId="ADAL" clId="{7725F9B5-90D9-450A-984E-989B5C490217}" dt="2023-08-31T00:30:33.917" v="2" actId="114"/>
      <pc:docMkLst>
        <pc:docMk/>
      </pc:docMkLst>
      <pc:sldChg chg="modSp mod">
        <pc:chgData name="Victor Dalgaard" userId="c92bae7c-0e27-4235-96b4-37f3f68b85de" providerId="ADAL" clId="{7725F9B5-90D9-450A-984E-989B5C490217}" dt="2023-08-31T00:30:33.917" v="2" actId="114"/>
        <pc:sldMkLst>
          <pc:docMk/>
          <pc:sldMk cId="637247996" sldId="261"/>
        </pc:sldMkLst>
        <pc:spChg chg="mod">
          <ac:chgData name="Victor Dalgaard" userId="c92bae7c-0e27-4235-96b4-37f3f68b85de" providerId="ADAL" clId="{7725F9B5-90D9-450A-984E-989B5C490217}" dt="2023-08-31T00:30:33.917" v="2" actId="114"/>
          <ac:spMkLst>
            <pc:docMk/>
            <pc:sldMk cId="637247996" sldId="261"/>
            <ac:spMk id="21" creationId="{D3783A40-E0BB-DEC9-EA79-56E257D3978F}"/>
          </ac:spMkLst>
        </pc:spChg>
        <pc:spChg chg="mod">
          <ac:chgData name="Victor Dalgaard" userId="c92bae7c-0e27-4235-96b4-37f3f68b85de" providerId="ADAL" clId="{7725F9B5-90D9-450A-984E-989B5C490217}" dt="2023-08-31T00:30:33.917" v="2" actId="114"/>
          <ac:spMkLst>
            <pc:docMk/>
            <pc:sldMk cId="637247996" sldId="261"/>
            <ac:spMk id="22" creationId="{F24811AB-6B33-268C-F608-26141B9DFAC2}"/>
          </ac:spMkLst>
        </pc:spChg>
        <pc:spChg chg="mod">
          <ac:chgData name="Victor Dalgaard" userId="c92bae7c-0e27-4235-96b4-37f3f68b85de" providerId="ADAL" clId="{7725F9B5-90D9-450A-984E-989B5C490217}" dt="2023-08-31T00:30:33.917" v="2" actId="114"/>
          <ac:spMkLst>
            <pc:docMk/>
            <pc:sldMk cId="637247996" sldId="261"/>
            <ac:spMk id="23" creationId="{7F26D2EA-45EC-F70B-4135-98D8DD2D44A9}"/>
          </ac:spMkLst>
        </pc:spChg>
        <pc:spChg chg="mod">
          <ac:chgData name="Victor Dalgaard" userId="c92bae7c-0e27-4235-96b4-37f3f68b85de" providerId="ADAL" clId="{7725F9B5-90D9-450A-984E-989B5C490217}" dt="2023-08-31T00:30:33.917" v="2" actId="114"/>
          <ac:spMkLst>
            <pc:docMk/>
            <pc:sldMk cId="637247996" sldId="261"/>
            <ac:spMk id="45"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633913" cy="379413"/>
          </a:xfrm>
          <a:prstGeom prst="rect">
            <a:avLst/>
          </a:prstGeom>
        </p:spPr>
        <p:txBody>
          <a:bodyPr vert="horz" lIns="91440" tIns="45720" rIns="91440" bIns="45720" rtlCol="0"/>
          <a:lstStyle>
            <a:lvl1pPr algn="l">
              <a:defRPr sz="1200"/>
            </a:lvl1pPr>
          </a:lstStyle>
          <a:p>
            <a:endParaRPr lang="da-DK" dirty="0"/>
          </a:p>
        </p:txBody>
      </p:sp>
      <p:sp>
        <p:nvSpPr>
          <p:cNvPr id="3" name="Date Placeholder 2"/>
          <p:cNvSpPr>
            <a:spLocks noGrp="1"/>
          </p:cNvSpPr>
          <p:nvPr>
            <p:ph type="dt" idx="1"/>
          </p:nvPr>
        </p:nvSpPr>
        <p:spPr>
          <a:xfrm>
            <a:off x="6057900" y="0"/>
            <a:ext cx="4632325" cy="379413"/>
          </a:xfrm>
          <a:prstGeom prst="rect">
            <a:avLst/>
          </a:prstGeom>
        </p:spPr>
        <p:txBody>
          <a:bodyPr vert="horz" lIns="91440" tIns="45720" rIns="91440" bIns="45720" rtlCol="0"/>
          <a:lstStyle>
            <a:lvl1pPr algn="r">
              <a:defRPr sz="1200"/>
            </a:lvl1pPr>
          </a:lstStyle>
          <a:p>
            <a:fld id="{AF71E06E-4171-49C4-B0E3-593623E884F7}" type="datetimeFigureOut">
              <a:rPr lang="da-DK" smtClean="0"/>
              <a:t>31-08-2023</a:t>
            </a:fld>
            <a:endParaRPr lang="da-DK" dirty="0"/>
          </a:p>
        </p:txBody>
      </p:sp>
      <p:sp>
        <p:nvSpPr>
          <p:cNvPr id="4" name="Slide Image Placeholder 3"/>
          <p:cNvSpPr>
            <a:spLocks noGrp="1" noRot="1" noChangeAspect="1"/>
          </p:cNvSpPr>
          <p:nvPr>
            <p:ph type="sldImg" idx="2"/>
          </p:nvPr>
        </p:nvSpPr>
        <p:spPr>
          <a:xfrm>
            <a:off x="3646488" y="946150"/>
            <a:ext cx="3400425" cy="2551113"/>
          </a:xfrm>
          <a:prstGeom prst="rect">
            <a:avLst/>
          </a:prstGeom>
          <a:noFill/>
          <a:ln w="12700">
            <a:solidFill>
              <a:prstClr val="black"/>
            </a:solidFill>
          </a:ln>
        </p:spPr>
        <p:txBody>
          <a:bodyPr vert="horz" lIns="91440" tIns="45720" rIns="91440" bIns="45720" rtlCol="0" anchor="ctr"/>
          <a:lstStyle/>
          <a:p>
            <a:endParaRPr lang="da-DK" dirty="0"/>
          </a:p>
        </p:txBody>
      </p:sp>
      <p:sp>
        <p:nvSpPr>
          <p:cNvPr id="5" name="Notes Placeholder 4"/>
          <p:cNvSpPr>
            <a:spLocks noGrp="1"/>
          </p:cNvSpPr>
          <p:nvPr>
            <p:ph type="body" sz="quarter" idx="3"/>
          </p:nvPr>
        </p:nvSpPr>
        <p:spPr>
          <a:xfrm>
            <a:off x="1069975" y="3640138"/>
            <a:ext cx="8553450" cy="29781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a-DK"/>
          </a:p>
        </p:txBody>
      </p:sp>
      <p:sp>
        <p:nvSpPr>
          <p:cNvPr id="6" name="Footer Placeholder 5"/>
          <p:cNvSpPr>
            <a:spLocks noGrp="1"/>
          </p:cNvSpPr>
          <p:nvPr>
            <p:ph type="ftr" sz="quarter" idx="4"/>
          </p:nvPr>
        </p:nvSpPr>
        <p:spPr>
          <a:xfrm>
            <a:off x="0" y="7183438"/>
            <a:ext cx="4633913" cy="379412"/>
          </a:xfrm>
          <a:prstGeom prst="rect">
            <a:avLst/>
          </a:prstGeom>
        </p:spPr>
        <p:txBody>
          <a:bodyPr vert="horz" lIns="91440" tIns="45720" rIns="91440" bIns="45720" rtlCol="0" anchor="b"/>
          <a:lstStyle>
            <a:lvl1pPr algn="l">
              <a:defRPr sz="1200"/>
            </a:lvl1pPr>
          </a:lstStyle>
          <a:p>
            <a:endParaRPr lang="da-DK" dirty="0"/>
          </a:p>
        </p:txBody>
      </p:sp>
      <p:sp>
        <p:nvSpPr>
          <p:cNvPr id="7" name="Slide Number Placeholder 6"/>
          <p:cNvSpPr>
            <a:spLocks noGrp="1"/>
          </p:cNvSpPr>
          <p:nvPr>
            <p:ph type="sldNum" sz="quarter" idx="5"/>
          </p:nvPr>
        </p:nvSpPr>
        <p:spPr>
          <a:xfrm>
            <a:off x="6057900" y="7183438"/>
            <a:ext cx="4632325" cy="379412"/>
          </a:xfrm>
          <a:prstGeom prst="rect">
            <a:avLst/>
          </a:prstGeom>
        </p:spPr>
        <p:txBody>
          <a:bodyPr vert="horz" lIns="91440" tIns="45720" rIns="91440" bIns="45720" rtlCol="0" anchor="b"/>
          <a:lstStyle>
            <a:lvl1pPr algn="r">
              <a:defRPr sz="1200"/>
            </a:lvl1pPr>
          </a:lstStyle>
          <a:p>
            <a:fld id="{85785320-4086-4810-A5D8-8C319F0B727C}" type="slidenum">
              <a:rPr lang="da-DK" smtClean="0"/>
              <a:t>‹#›</a:t>
            </a:fld>
            <a:endParaRPr lang="da-DK" dirty="0"/>
          </a:p>
        </p:txBody>
      </p:sp>
    </p:spTree>
    <p:extLst>
      <p:ext uri="{BB962C8B-B14F-4D97-AF65-F5344CB8AC3E}">
        <p14:creationId xmlns:p14="http://schemas.microsoft.com/office/powerpoint/2010/main" val="7839605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008341" y="3124995"/>
            <a:ext cx="11427857" cy="530748"/>
          </a:xfrm>
          <a:prstGeom prst="rect">
            <a:avLst/>
          </a:prstGeom>
        </p:spPr>
        <p:txBody>
          <a:bodyPr wrap="square" lIns="0" tIns="0" rIns="0" bIns="0">
            <a:spAutoFit/>
          </a:bodyPr>
          <a:lstStyle>
            <a:lvl1pPr>
              <a:defRPr sz="3449" b="1" i="0">
                <a:solidFill>
                  <a:srgbClr val="396E9A"/>
                </a:solidFill>
                <a:latin typeface="Instrument Sans"/>
                <a:cs typeface="Instrument Sans"/>
              </a:defRPr>
            </a:lvl1pPr>
          </a:lstStyle>
          <a:p>
            <a:endParaRPr/>
          </a:p>
        </p:txBody>
      </p:sp>
      <p:sp>
        <p:nvSpPr>
          <p:cNvPr id="3" name="Holder 3"/>
          <p:cNvSpPr>
            <a:spLocks noGrp="1"/>
          </p:cNvSpPr>
          <p:nvPr>
            <p:ph type="subTitle" idx="4"/>
          </p:nvPr>
        </p:nvSpPr>
        <p:spPr>
          <a:xfrm>
            <a:off x="2016681" y="5645151"/>
            <a:ext cx="9411177" cy="276912"/>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8/31/2023</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449" b="1" i="0">
                <a:solidFill>
                  <a:srgbClr val="396E9A"/>
                </a:solidFill>
                <a:latin typeface="Instrument Sans"/>
                <a:cs typeface="Instrument Sans"/>
              </a:defRPr>
            </a:lvl1pPr>
          </a:lstStyle>
          <a:p>
            <a:endParaRPr/>
          </a:p>
        </p:txBody>
      </p:sp>
      <p:sp>
        <p:nvSpPr>
          <p:cNvPr id="3" name="Holder 3"/>
          <p:cNvSpPr>
            <a:spLocks noGrp="1"/>
          </p:cNvSpPr>
          <p:nvPr>
            <p:ph type="body" idx="1"/>
          </p:nvPr>
        </p:nvSpPr>
        <p:spPr/>
        <p:txBody>
          <a:bodyPr lIns="0" tIns="0" rIns="0" bIns="0"/>
          <a:lstStyle>
            <a:lvl1pPr>
              <a:defRPr/>
            </a:lvl1pPr>
          </a:lstStyle>
          <a:p>
            <a:endParaRPr dirty="0"/>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8/31/2023</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extLst>
    <p:ext uri="{DCECCB84-F9BA-43D5-87BE-67443E8EF086}">
      <p15:sldGuideLst xmlns:p15="http://schemas.microsoft.com/office/powerpoint/2012/main">
        <p15:guide id="1" orient="horz" pos="3176" userDrawn="1">
          <p15:clr>
            <a:srgbClr val="FBAE40"/>
          </p15:clr>
        </p15:guide>
        <p15:guide id="2" pos="4235"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449" b="1" i="0">
                <a:solidFill>
                  <a:srgbClr val="396E9A"/>
                </a:solidFill>
                <a:latin typeface="Instrument Sans"/>
                <a:cs typeface="Instrument Sans"/>
              </a:defRPr>
            </a:lvl1pPr>
          </a:lstStyle>
          <a:p>
            <a:endParaRPr/>
          </a:p>
        </p:txBody>
      </p:sp>
      <p:sp>
        <p:nvSpPr>
          <p:cNvPr id="3" name="Holder 3"/>
          <p:cNvSpPr>
            <a:spLocks noGrp="1"/>
          </p:cNvSpPr>
          <p:nvPr>
            <p:ph sz="half" idx="2"/>
          </p:nvPr>
        </p:nvSpPr>
        <p:spPr>
          <a:xfrm>
            <a:off x="672228" y="2318546"/>
            <a:ext cx="5848374" cy="276912"/>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sz="half" idx="3"/>
          </p:nvPr>
        </p:nvSpPr>
        <p:spPr>
          <a:xfrm>
            <a:off x="6923938" y="2318546"/>
            <a:ext cx="5848374" cy="276912"/>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8/31/2023</a:t>
            </a:fld>
            <a:endParaRPr lang="en-US" dirty="0"/>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449" b="1" i="0">
                <a:solidFill>
                  <a:srgbClr val="396E9A"/>
                </a:solidFill>
                <a:latin typeface="Instrument Sans"/>
                <a:cs typeface="Instrument Sans"/>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8/31/2023</a:t>
            </a:fld>
            <a:endParaRPr lang="en-US" dirty="0"/>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8/31/2023</a:t>
            </a:fld>
            <a:endParaRPr lang="en-US" dirty="0"/>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8E8E8"/>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701463" y="411291"/>
            <a:ext cx="8073908" cy="530748"/>
          </a:xfrm>
          <a:prstGeom prst="rect">
            <a:avLst/>
          </a:prstGeom>
        </p:spPr>
        <p:txBody>
          <a:bodyPr wrap="square" lIns="0" tIns="0" rIns="0" bIns="0">
            <a:spAutoFit/>
          </a:bodyPr>
          <a:lstStyle>
            <a:lvl1pPr>
              <a:defRPr sz="3450" b="1" i="0">
                <a:solidFill>
                  <a:srgbClr val="396E9A"/>
                </a:solidFill>
                <a:latin typeface="Instrument Sans"/>
                <a:cs typeface="Instrument Sans"/>
              </a:defRPr>
            </a:lvl1pPr>
          </a:lstStyle>
          <a:p>
            <a:endParaRPr dirty="0"/>
          </a:p>
        </p:txBody>
      </p:sp>
      <p:sp>
        <p:nvSpPr>
          <p:cNvPr id="3" name="Holder 3"/>
          <p:cNvSpPr>
            <a:spLocks noGrp="1"/>
          </p:cNvSpPr>
          <p:nvPr>
            <p:ph type="body" idx="1"/>
          </p:nvPr>
        </p:nvSpPr>
        <p:spPr>
          <a:xfrm>
            <a:off x="672227" y="2318546"/>
            <a:ext cx="12100084" cy="276912"/>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4571143" y="9374982"/>
            <a:ext cx="4302252" cy="276912"/>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672227" y="9374982"/>
            <a:ext cx="3092244" cy="276912"/>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8/31/2023</a:t>
            </a:fld>
            <a:endParaRPr lang="en-US" dirty="0"/>
          </a:p>
        </p:txBody>
      </p:sp>
      <p:sp>
        <p:nvSpPr>
          <p:cNvPr id="6" name="Holder 6"/>
          <p:cNvSpPr>
            <a:spLocks noGrp="1"/>
          </p:cNvSpPr>
          <p:nvPr>
            <p:ph type="sldNum" sz="quarter" idx="7"/>
          </p:nvPr>
        </p:nvSpPr>
        <p:spPr>
          <a:xfrm>
            <a:off x="9680067" y="9374982"/>
            <a:ext cx="3092244" cy="276912"/>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063">
        <a:defRPr>
          <a:latin typeface="+mn-lt"/>
          <a:ea typeface="+mn-ea"/>
          <a:cs typeface="+mn-cs"/>
        </a:defRPr>
      </a:lvl2pPr>
      <a:lvl3pPr marL="914126">
        <a:defRPr>
          <a:latin typeface="+mn-lt"/>
          <a:ea typeface="+mn-ea"/>
          <a:cs typeface="+mn-cs"/>
        </a:defRPr>
      </a:lvl3pPr>
      <a:lvl4pPr marL="1371189">
        <a:defRPr>
          <a:latin typeface="+mn-lt"/>
          <a:ea typeface="+mn-ea"/>
          <a:cs typeface="+mn-cs"/>
        </a:defRPr>
      </a:lvl4pPr>
      <a:lvl5pPr marL="1828251">
        <a:defRPr>
          <a:latin typeface="+mn-lt"/>
          <a:ea typeface="+mn-ea"/>
          <a:cs typeface="+mn-cs"/>
        </a:defRPr>
      </a:lvl5pPr>
      <a:lvl6pPr marL="2285314">
        <a:defRPr>
          <a:latin typeface="+mn-lt"/>
          <a:ea typeface="+mn-ea"/>
          <a:cs typeface="+mn-cs"/>
        </a:defRPr>
      </a:lvl6pPr>
      <a:lvl7pPr marL="2742377">
        <a:defRPr>
          <a:latin typeface="+mn-lt"/>
          <a:ea typeface="+mn-ea"/>
          <a:cs typeface="+mn-cs"/>
        </a:defRPr>
      </a:lvl7pPr>
      <a:lvl8pPr marL="3199440">
        <a:defRPr>
          <a:latin typeface="+mn-lt"/>
          <a:ea typeface="+mn-ea"/>
          <a:cs typeface="+mn-cs"/>
        </a:defRPr>
      </a:lvl8pPr>
      <a:lvl9pPr marL="3656503">
        <a:defRPr>
          <a:latin typeface="+mn-lt"/>
          <a:ea typeface="+mn-ea"/>
          <a:cs typeface="+mn-cs"/>
        </a:defRPr>
      </a:lvl9pPr>
    </p:bodyStyle>
    <p:otherStyle>
      <a:lvl1pPr marL="0">
        <a:defRPr>
          <a:latin typeface="+mn-lt"/>
          <a:ea typeface="+mn-ea"/>
          <a:cs typeface="+mn-cs"/>
        </a:defRPr>
      </a:lvl1pPr>
      <a:lvl2pPr marL="457063">
        <a:defRPr>
          <a:latin typeface="+mn-lt"/>
          <a:ea typeface="+mn-ea"/>
          <a:cs typeface="+mn-cs"/>
        </a:defRPr>
      </a:lvl2pPr>
      <a:lvl3pPr marL="914126">
        <a:defRPr>
          <a:latin typeface="+mn-lt"/>
          <a:ea typeface="+mn-ea"/>
          <a:cs typeface="+mn-cs"/>
        </a:defRPr>
      </a:lvl3pPr>
      <a:lvl4pPr marL="1371189">
        <a:defRPr>
          <a:latin typeface="+mn-lt"/>
          <a:ea typeface="+mn-ea"/>
          <a:cs typeface="+mn-cs"/>
        </a:defRPr>
      </a:lvl4pPr>
      <a:lvl5pPr marL="1828251">
        <a:defRPr>
          <a:latin typeface="+mn-lt"/>
          <a:ea typeface="+mn-ea"/>
          <a:cs typeface="+mn-cs"/>
        </a:defRPr>
      </a:lvl5pPr>
      <a:lvl6pPr marL="2285314">
        <a:defRPr>
          <a:latin typeface="+mn-lt"/>
          <a:ea typeface="+mn-ea"/>
          <a:cs typeface="+mn-cs"/>
        </a:defRPr>
      </a:lvl6pPr>
      <a:lvl7pPr marL="2742377">
        <a:defRPr>
          <a:latin typeface="+mn-lt"/>
          <a:ea typeface="+mn-ea"/>
          <a:cs typeface="+mn-cs"/>
        </a:defRPr>
      </a:lvl7pPr>
      <a:lvl8pPr marL="3199440">
        <a:defRPr>
          <a:latin typeface="+mn-lt"/>
          <a:ea typeface="+mn-ea"/>
          <a:cs typeface="+mn-cs"/>
        </a:defRPr>
      </a:lvl8pPr>
      <a:lvl9pPr marL="3656503">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hyperlink" Target="https://www.it-vest.dk/en/it-vest-networking-universities" TargetMode="External"/><Relationship Id="rId1" Type="http://schemas.openxmlformats.org/officeDocument/2006/relationships/slideLayout" Target="../slideLayouts/slideLayout2.xml"/><Relationship Id="rId6" Type="http://schemas.openxmlformats.org/officeDocument/2006/relationships/image" Target="../media/image4.svg"/><Relationship Id="rId11" Type="http://schemas.openxmlformats.org/officeDocument/2006/relationships/image" Target="../media/image8.sv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svg"/><Relationship Id="rId9" Type="http://schemas.openxmlformats.org/officeDocument/2006/relationships/hyperlink" Target="https://www.cand-it-vest.dk/e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8E8E8"/>
        </a:solidFill>
        <a:effectLst/>
      </p:bgPr>
    </p:bg>
    <p:spTree>
      <p:nvGrpSpPr>
        <p:cNvPr id="1" name=""/>
        <p:cNvGrpSpPr/>
        <p:nvPr/>
      </p:nvGrpSpPr>
      <p:grpSpPr>
        <a:xfrm>
          <a:off x="0" y="0"/>
          <a:ext cx="0" cy="0"/>
          <a:chOff x="0" y="0"/>
          <a:chExt cx="0" cy="0"/>
        </a:xfrm>
      </p:grpSpPr>
      <p:sp>
        <p:nvSpPr>
          <p:cNvPr id="74" name="object 13">
            <a:extLst>
              <a:ext uri="{FF2B5EF4-FFF2-40B4-BE49-F238E27FC236}">
                <a16:creationId xmlns:a16="http://schemas.microsoft.com/office/drawing/2014/main" id="{AF0B59E1-9E55-E28B-15A7-282AC2181A19}"/>
              </a:ext>
            </a:extLst>
          </p:cNvPr>
          <p:cNvSpPr>
            <a:spLocks noGrp="1" noRot="1" noMove="1" noResize="1" noEditPoints="1" noAdjustHandles="1" noChangeArrowheads="1" noChangeShapeType="1"/>
          </p:cNvSpPr>
          <p:nvPr/>
        </p:nvSpPr>
        <p:spPr>
          <a:xfrm>
            <a:off x="-18408" y="9383712"/>
            <a:ext cx="13510145" cy="721904"/>
          </a:xfrm>
          <a:custGeom>
            <a:avLst/>
            <a:gdLst/>
            <a:ahLst/>
            <a:cxnLst/>
            <a:rect l="l" t="t" r="r" b="b"/>
            <a:pathLst>
              <a:path w="2273300" h="1054735">
                <a:moveTo>
                  <a:pt x="2272855" y="0"/>
                </a:moveTo>
                <a:lnTo>
                  <a:pt x="0" y="0"/>
                </a:lnTo>
                <a:lnTo>
                  <a:pt x="0" y="1054519"/>
                </a:lnTo>
                <a:lnTo>
                  <a:pt x="2272855" y="1054519"/>
                </a:lnTo>
                <a:lnTo>
                  <a:pt x="2272855" y="0"/>
                </a:lnTo>
                <a:close/>
              </a:path>
            </a:pathLst>
          </a:custGeom>
          <a:solidFill>
            <a:srgbClr val="373737"/>
          </a:solidFill>
        </p:spPr>
        <p:txBody>
          <a:bodyPr wrap="square" lIns="0" tIns="0" rIns="0" bIns="0" rtlCol="0"/>
          <a:lstStyle/>
          <a:p>
            <a:endParaRPr dirty="0"/>
          </a:p>
        </p:txBody>
      </p:sp>
      <p:sp>
        <p:nvSpPr>
          <p:cNvPr id="58" name="object 11">
            <a:extLst>
              <a:ext uri="{FF2B5EF4-FFF2-40B4-BE49-F238E27FC236}">
                <a16:creationId xmlns:a16="http://schemas.microsoft.com/office/drawing/2014/main" id="{B04BA473-B629-C556-C3CB-A2FADAFCDB51}"/>
              </a:ext>
            </a:extLst>
          </p:cNvPr>
          <p:cNvSpPr>
            <a:spLocks noGrp="1" noRot="1" noMove="1" noResize="1" noEditPoints="1" noAdjustHandles="1" noChangeArrowheads="1" noChangeShapeType="1"/>
          </p:cNvSpPr>
          <p:nvPr/>
        </p:nvSpPr>
        <p:spPr>
          <a:xfrm>
            <a:off x="3752322" y="7357055"/>
            <a:ext cx="2709946" cy="1259603"/>
          </a:xfrm>
          <a:custGeom>
            <a:avLst/>
            <a:gdLst/>
            <a:ahLst/>
            <a:cxnLst/>
            <a:rect l="l" t="t" r="r" b="b"/>
            <a:pathLst>
              <a:path w="2273300" h="1054735">
                <a:moveTo>
                  <a:pt x="2272855" y="0"/>
                </a:moveTo>
                <a:lnTo>
                  <a:pt x="0" y="0"/>
                </a:lnTo>
                <a:lnTo>
                  <a:pt x="0" y="1054519"/>
                </a:lnTo>
                <a:lnTo>
                  <a:pt x="2272855" y="1054519"/>
                </a:lnTo>
                <a:lnTo>
                  <a:pt x="2272855" y="0"/>
                </a:lnTo>
                <a:close/>
              </a:path>
            </a:pathLst>
          </a:custGeom>
          <a:solidFill>
            <a:srgbClr val="F0F0F0"/>
          </a:solidFill>
        </p:spPr>
        <p:txBody>
          <a:bodyPr wrap="square" lIns="144000" tIns="108000" rIns="108000" bIns="72000" rtlCol="0" anchor="t" anchorCtr="0"/>
          <a:lstStyle/>
          <a:p>
            <a:pPr marR="5078" algn="l">
              <a:lnSpc>
                <a:spcPct val="125000"/>
              </a:lnSpc>
              <a:spcBef>
                <a:spcPts val="135"/>
              </a:spcBef>
            </a:pPr>
            <a:r>
              <a:rPr lang="en-US" sz="1200" b="1" dirty="0">
                <a:solidFill>
                  <a:srgbClr val="373737"/>
                </a:solidFill>
                <a:latin typeface="Instrument Sans"/>
              </a:rPr>
              <a:t>Curiosity and outlook</a:t>
            </a:r>
          </a:p>
          <a:p>
            <a:pPr marR="5078" algn="l">
              <a:lnSpc>
                <a:spcPct val="125000"/>
              </a:lnSpc>
              <a:spcBef>
                <a:spcPts val="135"/>
              </a:spcBef>
            </a:pPr>
            <a:r>
              <a:rPr lang="en-US" sz="1050" dirty="0">
                <a:solidFill>
                  <a:srgbClr val="373737"/>
                </a:solidFill>
                <a:latin typeface="Instrument Sans"/>
              </a:rPr>
              <a:t>You should instead talk about the value of a comprehensive education that has fed your curiosity and given a strong business outlook.</a:t>
            </a:r>
            <a:endParaRPr lang="da-DK" sz="1050" dirty="0">
              <a:solidFill>
                <a:srgbClr val="373737"/>
              </a:solidFill>
              <a:latin typeface="Instrument Sans"/>
            </a:endParaRPr>
          </a:p>
        </p:txBody>
      </p:sp>
      <p:sp>
        <p:nvSpPr>
          <p:cNvPr id="56" name="object 11">
            <a:extLst>
              <a:ext uri="{FF2B5EF4-FFF2-40B4-BE49-F238E27FC236}">
                <a16:creationId xmlns:a16="http://schemas.microsoft.com/office/drawing/2014/main" id="{AD8B3317-D1CE-840D-0ED8-C9C10F9597AD}"/>
              </a:ext>
            </a:extLst>
          </p:cNvPr>
          <p:cNvSpPr>
            <a:spLocks noGrp="1" noRot="1" noMove="1" noResize="1" noEditPoints="1" noAdjustHandles="1" noChangeArrowheads="1" noChangeShapeType="1"/>
          </p:cNvSpPr>
          <p:nvPr/>
        </p:nvSpPr>
        <p:spPr>
          <a:xfrm>
            <a:off x="9931671" y="5895261"/>
            <a:ext cx="2709946" cy="1259603"/>
          </a:xfrm>
          <a:custGeom>
            <a:avLst/>
            <a:gdLst/>
            <a:ahLst/>
            <a:cxnLst/>
            <a:rect l="l" t="t" r="r" b="b"/>
            <a:pathLst>
              <a:path w="2273300" h="1054735">
                <a:moveTo>
                  <a:pt x="2272855" y="0"/>
                </a:moveTo>
                <a:lnTo>
                  <a:pt x="0" y="0"/>
                </a:lnTo>
                <a:lnTo>
                  <a:pt x="0" y="1054519"/>
                </a:lnTo>
                <a:lnTo>
                  <a:pt x="2272855" y="1054519"/>
                </a:lnTo>
                <a:lnTo>
                  <a:pt x="2272855" y="0"/>
                </a:lnTo>
                <a:close/>
              </a:path>
            </a:pathLst>
          </a:custGeom>
          <a:solidFill>
            <a:srgbClr val="F0F0F0"/>
          </a:solidFill>
        </p:spPr>
        <p:txBody>
          <a:bodyPr wrap="square" lIns="144000" tIns="108000" rIns="108000" bIns="72000" rtlCol="0" anchor="t" anchorCtr="0"/>
          <a:lstStyle/>
          <a:p>
            <a:pPr marR="5078" algn="l">
              <a:lnSpc>
                <a:spcPct val="125000"/>
              </a:lnSpc>
              <a:spcBef>
                <a:spcPts val="135"/>
              </a:spcBef>
            </a:pPr>
            <a:r>
              <a:rPr lang="en-US" sz="1200" b="1" dirty="0">
                <a:solidFill>
                  <a:srgbClr val="373737"/>
                </a:solidFill>
                <a:latin typeface="Instrument Sans"/>
              </a:rPr>
              <a:t>Progression</a:t>
            </a:r>
          </a:p>
          <a:p>
            <a:pPr marR="5078" algn="l">
              <a:lnSpc>
                <a:spcPct val="125000"/>
              </a:lnSpc>
              <a:spcBef>
                <a:spcPts val="135"/>
              </a:spcBef>
            </a:pPr>
            <a:r>
              <a:rPr lang="en-US" sz="1050" dirty="0">
                <a:solidFill>
                  <a:srgbClr val="373737"/>
                </a:solidFill>
                <a:latin typeface="Instrument Sans"/>
              </a:rPr>
              <a:t>The value of structure is the ability to create overview and ensure progress in projects. Both are strong capabilities in the corporate world.</a:t>
            </a:r>
            <a:endParaRPr lang="da-DK" sz="1050" dirty="0">
              <a:solidFill>
                <a:srgbClr val="373737"/>
              </a:solidFill>
              <a:latin typeface="Instrument Sans"/>
            </a:endParaRPr>
          </a:p>
        </p:txBody>
      </p:sp>
      <p:sp>
        <p:nvSpPr>
          <p:cNvPr id="48" name="object 11">
            <a:extLst>
              <a:ext uri="{FF2B5EF4-FFF2-40B4-BE49-F238E27FC236}">
                <a16:creationId xmlns:a16="http://schemas.microsoft.com/office/drawing/2014/main" id="{262FAE94-BC5A-160E-2EC0-C18D6316463B}"/>
              </a:ext>
            </a:extLst>
          </p:cNvPr>
          <p:cNvSpPr>
            <a:spLocks noGrp="1" noRot="1" noMove="1" noResize="1" noEditPoints="1" noAdjustHandles="1" noChangeArrowheads="1" noChangeShapeType="1"/>
          </p:cNvSpPr>
          <p:nvPr/>
        </p:nvSpPr>
        <p:spPr>
          <a:xfrm>
            <a:off x="6979981" y="5887492"/>
            <a:ext cx="2709946" cy="1259603"/>
          </a:xfrm>
          <a:custGeom>
            <a:avLst/>
            <a:gdLst/>
            <a:ahLst/>
            <a:cxnLst/>
            <a:rect l="l" t="t" r="r" b="b"/>
            <a:pathLst>
              <a:path w="2273300" h="1054735">
                <a:moveTo>
                  <a:pt x="2272855" y="0"/>
                </a:moveTo>
                <a:lnTo>
                  <a:pt x="0" y="0"/>
                </a:lnTo>
                <a:lnTo>
                  <a:pt x="0" y="1054519"/>
                </a:lnTo>
                <a:lnTo>
                  <a:pt x="2272855" y="1054519"/>
                </a:lnTo>
                <a:lnTo>
                  <a:pt x="2272855" y="0"/>
                </a:lnTo>
                <a:close/>
              </a:path>
            </a:pathLst>
          </a:custGeom>
          <a:solidFill>
            <a:srgbClr val="F0F0F0"/>
          </a:solidFill>
        </p:spPr>
        <p:txBody>
          <a:bodyPr wrap="square" lIns="144000" tIns="108000" rIns="108000" bIns="72000" rtlCol="0" anchor="t" anchorCtr="0"/>
          <a:lstStyle/>
          <a:p>
            <a:pPr marR="5078" algn="l">
              <a:lnSpc>
                <a:spcPct val="125000"/>
              </a:lnSpc>
              <a:spcBef>
                <a:spcPts val="135"/>
              </a:spcBef>
            </a:pPr>
            <a:r>
              <a:rPr lang="en-US" sz="1200" b="1" dirty="0">
                <a:solidFill>
                  <a:srgbClr val="373737"/>
                </a:solidFill>
                <a:latin typeface="Instrument Sans"/>
              </a:rPr>
              <a:t>Structure</a:t>
            </a:r>
          </a:p>
          <a:p>
            <a:pPr marR="5078" algn="l">
              <a:lnSpc>
                <a:spcPct val="125000"/>
              </a:lnSpc>
              <a:spcBef>
                <a:spcPts val="135"/>
              </a:spcBef>
            </a:pPr>
            <a:r>
              <a:rPr lang="en-US" sz="1050" dirty="0">
                <a:solidFill>
                  <a:srgbClr val="373737"/>
                </a:solidFill>
                <a:latin typeface="Instrument Sans"/>
              </a:rPr>
              <a:t>Most graduates have learned to think and work in a structured manner, but for companies this isn’t a particular force on its own.</a:t>
            </a:r>
            <a:endParaRPr lang="da-DK" sz="1050" dirty="0">
              <a:solidFill>
                <a:srgbClr val="373737"/>
              </a:solidFill>
              <a:latin typeface="Instrument Sans"/>
            </a:endParaRPr>
          </a:p>
        </p:txBody>
      </p:sp>
      <p:sp>
        <p:nvSpPr>
          <p:cNvPr id="57" name="object 11">
            <a:extLst>
              <a:ext uri="{FF2B5EF4-FFF2-40B4-BE49-F238E27FC236}">
                <a16:creationId xmlns:a16="http://schemas.microsoft.com/office/drawing/2014/main" id="{5E852CE9-FBB4-3DE5-C762-7EF4DC5A6F22}"/>
              </a:ext>
            </a:extLst>
          </p:cNvPr>
          <p:cNvSpPr>
            <a:spLocks noGrp="1" noRot="1" noMove="1" noResize="1" noEditPoints="1" noAdjustHandles="1" noChangeArrowheads="1" noChangeShapeType="1"/>
          </p:cNvSpPr>
          <p:nvPr/>
        </p:nvSpPr>
        <p:spPr>
          <a:xfrm>
            <a:off x="6978744" y="7355084"/>
            <a:ext cx="2709946" cy="1259603"/>
          </a:xfrm>
          <a:custGeom>
            <a:avLst/>
            <a:gdLst/>
            <a:ahLst/>
            <a:cxnLst/>
            <a:rect l="l" t="t" r="r" b="b"/>
            <a:pathLst>
              <a:path w="2273300" h="1054735">
                <a:moveTo>
                  <a:pt x="2272855" y="0"/>
                </a:moveTo>
                <a:lnTo>
                  <a:pt x="0" y="0"/>
                </a:lnTo>
                <a:lnTo>
                  <a:pt x="0" y="1054519"/>
                </a:lnTo>
                <a:lnTo>
                  <a:pt x="2272855" y="1054519"/>
                </a:lnTo>
                <a:lnTo>
                  <a:pt x="2272855" y="0"/>
                </a:lnTo>
                <a:close/>
              </a:path>
            </a:pathLst>
          </a:custGeom>
          <a:solidFill>
            <a:srgbClr val="F0F0F0"/>
          </a:solidFill>
        </p:spPr>
        <p:txBody>
          <a:bodyPr wrap="square" lIns="144000" tIns="108000" rIns="108000" bIns="72000" rtlCol="0" anchor="t" anchorCtr="0"/>
          <a:lstStyle/>
          <a:p>
            <a:pPr marR="5078" algn="l">
              <a:lnSpc>
                <a:spcPct val="125000"/>
              </a:lnSpc>
              <a:spcBef>
                <a:spcPts val="135"/>
              </a:spcBef>
            </a:pPr>
            <a:r>
              <a:rPr lang="en-US" sz="1200" b="1" dirty="0">
                <a:solidFill>
                  <a:srgbClr val="373737"/>
                </a:solidFill>
                <a:latin typeface="Instrument Sans"/>
              </a:rPr>
              <a:t>Group work</a:t>
            </a:r>
          </a:p>
          <a:p>
            <a:pPr marR="5078" algn="l">
              <a:lnSpc>
                <a:spcPct val="125000"/>
              </a:lnSpc>
              <a:spcBef>
                <a:spcPts val="135"/>
              </a:spcBef>
            </a:pPr>
            <a:r>
              <a:rPr lang="en-US" sz="1050" dirty="0">
                <a:solidFill>
                  <a:srgbClr val="373737"/>
                </a:solidFill>
                <a:latin typeface="Instrument Sans"/>
              </a:rPr>
              <a:t>Working in groups during your education gives you valuable learnings in terms of collaboration and applying yourself in a group of people.</a:t>
            </a:r>
            <a:endParaRPr lang="da-DK" sz="1050" dirty="0">
              <a:solidFill>
                <a:srgbClr val="373737"/>
              </a:solidFill>
              <a:latin typeface="Instrument Sans"/>
            </a:endParaRPr>
          </a:p>
        </p:txBody>
      </p:sp>
      <p:sp>
        <p:nvSpPr>
          <p:cNvPr id="46" name="object 13">
            <a:extLst>
              <a:ext uri="{FF2B5EF4-FFF2-40B4-BE49-F238E27FC236}">
                <a16:creationId xmlns:a16="http://schemas.microsoft.com/office/drawing/2014/main" id="{13E6C5F1-CACC-DE87-96B9-07BEF39E197F}"/>
              </a:ext>
            </a:extLst>
          </p:cNvPr>
          <p:cNvSpPr>
            <a:spLocks noGrp="1" noRot="1" noMove="1" noResize="1" noEditPoints="1" noAdjustHandles="1" noChangeArrowheads="1" noChangeShapeType="1"/>
          </p:cNvSpPr>
          <p:nvPr/>
        </p:nvSpPr>
        <p:spPr>
          <a:xfrm>
            <a:off x="3752850" y="5881215"/>
            <a:ext cx="2709946" cy="1259603"/>
          </a:xfrm>
          <a:custGeom>
            <a:avLst/>
            <a:gdLst/>
            <a:ahLst/>
            <a:cxnLst/>
            <a:rect l="l" t="t" r="r" b="b"/>
            <a:pathLst>
              <a:path w="2273300" h="1054735">
                <a:moveTo>
                  <a:pt x="2272855" y="0"/>
                </a:moveTo>
                <a:lnTo>
                  <a:pt x="0" y="0"/>
                </a:lnTo>
                <a:lnTo>
                  <a:pt x="0" y="1054519"/>
                </a:lnTo>
                <a:lnTo>
                  <a:pt x="2272855" y="1054519"/>
                </a:lnTo>
                <a:lnTo>
                  <a:pt x="2272855" y="0"/>
                </a:lnTo>
                <a:close/>
              </a:path>
            </a:pathLst>
          </a:custGeom>
          <a:solidFill>
            <a:srgbClr val="F0F0F0"/>
          </a:solidFill>
        </p:spPr>
        <p:txBody>
          <a:bodyPr wrap="square" lIns="144000" tIns="108000" rIns="108000" bIns="72000" rtlCol="0" anchor="t" anchorCtr="0"/>
          <a:lstStyle/>
          <a:p>
            <a:pPr marR="5078" algn="l">
              <a:lnSpc>
                <a:spcPct val="125000"/>
              </a:lnSpc>
              <a:spcBef>
                <a:spcPts val="135"/>
              </a:spcBef>
            </a:pPr>
            <a:r>
              <a:rPr lang="en-US" sz="1200" b="1" dirty="0">
                <a:solidFill>
                  <a:srgbClr val="373737"/>
                </a:solidFill>
                <a:latin typeface="Instrument Sans"/>
              </a:rPr>
              <a:t>Collaboration</a:t>
            </a:r>
          </a:p>
          <a:p>
            <a:pPr marR="5078" algn="l">
              <a:lnSpc>
                <a:spcPct val="125000"/>
              </a:lnSpc>
              <a:spcBef>
                <a:spcPts val="135"/>
              </a:spcBef>
            </a:pPr>
            <a:r>
              <a:rPr lang="en-US" sz="1050" dirty="0">
                <a:solidFill>
                  <a:srgbClr val="373737"/>
                </a:solidFill>
                <a:latin typeface="Instrument Sans"/>
              </a:rPr>
              <a:t>The outcome of being interdisciplinary is the ability to collaborate in projects and work across the </a:t>
            </a:r>
            <a:r>
              <a:rPr lang="en-GB" sz="1050" dirty="0">
                <a:solidFill>
                  <a:srgbClr val="373737"/>
                </a:solidFill>
                <a:latin typeface="Instrument Sans"/>
              </a:rPr>
              <a:t>organisational</a:t>
            </a:r>
            <a:r>
              <a:rPr lang="en-US" sz="1050" dirty="0">
                <a:solidFill>
                  <a:srgbClr val="373737"/>
                </a:solidFill>
                <a:latin typeface="Instrument Sans"/>
              </a:rPr>
              <a:t> structures.</a:t>
            </a:r>
            <a:endParaRPr lang="da-DK" sz="1050" dirty="0">
              <a:solidFill>
                <a:srgbClr val="373737"/>
              </a:solidFill>
              <a:latin typeface="Instrument Sans"/>
            </a:endParaRPr>
          </a:p>
        </p:txBody>
      </p:sp>
      <p:sp>
        <p:nvSpPr>
          <p:cNvPr id="47" name="object 13">
            <a:extLst>
              <a:ext uri="{FF2B5EF4-FFF2-40B4-BE49-F238E27FC236}">
                <a16:creationId xmlns:a16="http://schemas.microsoft.com/office/drawing/2014/main" id="{E24ADC4F-8024-F013-05AB-0FC4146DB154}"/>
              </a:ext>
            </a:extLst>
          </p:cNvPr>
          <p:cNvSpPr>
            <a:spLocks noGrp="1" noRot="1" noMove="1" noResize="1" noEditPoints="1" noAdjustHandles="1" noChangeArrowheads="1" noChangeShapeType="1"/>
          </p:cNvSpPr>
          <p:nvPr/>
        </p:nvSpPr>
        <p:spPr>
          <a:xfrm>
            <a:off x="3752322" y="2928118"/>
            <a:ext cx="2709946" cy="1259603"/>
          </a:xfrm>
          <a:custGeom>
            <a:avLst/>
            <a:gdLst/>
            <a:ahLst/>
            <a:cxnLst/>
            <a:rect l="l" t="t" r="r" b="b"/>
            <a:pathLst>
              <a:path w="2273300" h="1054735">
                <a:moveTo>
                  <a:pt x="2272855" y="0"/>
                </a:moveTo>
                <a:lnTo>
                  <a:pt x="0" y="0"/>
                </a:lnTo>
                <a:lnTo>
                  <a:pt x="0" y="1054519"/>
                </a:lnTo>
                <a:lnTo>
                  <a:pt x="2272855" y="1054519"/>
                </a:lnTo>
                <a:lnTo>
                  <a:pt x="2272855" y="0"/>
                </a:lnTo>
                <a:close/>
              </a:path>
            </a:pathLst>
          </a:custGeom>
          <a:solidFill>
            <a:srgbClr val="F0F0F0"/>
          </a:solidFill>
        </p:spPr>
        <p:txBody>
          <a:bodyPr wrap="square" lIns="144000" tIns="108000" rIns="108000" bIns="72000" rtlCol="0" anchor="t" anchorCtr="0"/>
          <a:lstStyle/>
          <a:p>
            <a:pPr marR="5078" algn="l">
              <a:lnSpc>
                <a:spcPct val="125000"/>
              </a:lnSpc>
              <a:spcBef>
                <a:spcPts val="135"/>
              </a:spcBef>
            </a:pPr>
            <a:r>
              <a:rPr lang="en-US" sz="1200" b="1" dirty="0">
                <a:solidFill>
                  <a:srgbClr val="373737"/>
                </a:solidFill>
                <a:latin typeface="Instrument Sans"/>
              </a:rPr>
              <a:t>Being a connector</a:t>
            </a:r>
          </a:p>
          <a:p>
            <a:pPr marR="5078" algn="l">
              <a:lnSpc>
                <a:spcPct val="125000"/>
              </a:lnSpc>
              <a:spcBef>
                <a:spcPts val="135"/>
              </a:spcBef>
            </a:pPr>
            <a:r>
              <a:rPr lang="en-US" sz="1050" dirty="0">
                <a:solidFill>
                  <a:srgbClr val="373737"/>
                </a:solidFill>
                <a:latin typeface="Instrument Sans"/>
              </a:rPr>
              <a:t>A connector is regarded a dynamic, flexible, and network-oriented person. This fits well with what most companies are looking for.</a:t>
            </a:r>
            <a:endParaRPr lang="da-DK" sz="1050" dirty="0">
              <a:solidFill>
                <a:srgbClr val="373737"/>
              </a:solidFill>
              <a:latin typeface="Instrument Sans"/>
            </a:endParaRPr>
          </a:p>
        </p:txBody>
      </p:sp>
      <p:sp>
        <p:nvSpPr>
          <p:cNvPr id="49" name="object 11">
            <a:extLst>
              <a:ext uri="{FF2B5EF4-FFF2-40B4-BE49-F238E27FC236}">
                <a16:creationId xmlns:a16="http://schemas.microsoft.com/office/drawing/2014/main" id="{6EED9103-4E82-79FD-18CA-B88B2969067E}"/>
              </a:ext>
            </a:extLst>
          </p:cNvPr>
          <p:cNvSpPr>
            <a:spLocks noGrp="1" noRot="1" noMove="1" noResize="1" noEditPoints="1" noAdjustHandles="1" noChangeArrowheads="1" noChangeShapeType="1"/>
          </p:cNvSpPr>
          <p:nvPr/>
        </p:nvSpPr>
        <p:spPr>
          <a:xfrm>
            <a:off x="794954" y="7359238"/>
            <a:ext cx="2709946" cy="1259603"/>
          </a:xfrm>
          <a:custGeom>
            <a:avLst/>
            <a:gdLst/>
            <a:ahLst/>
            <a:cxnLst/>
            <a:rect l="l" t="t" r="r" b="b"/>
            <a:pathLst>
              <a:path w="2273300" h="1054735">
                <a:moveTo>
                  <a:pt x="2272855" y="0"/>
                </a:moveTo>
                <a:lnTo>
                  <a:pt x="0" y="0"/>
                </a:lnTo>
                <a:lnTo>
                  <a:pt x="0" y="1054519"/>
                </a:lnTo>
                <a:lnTo>
                  <a:pt x="2272855" y="1054519"/>
                </a:lnTo>
                <a:lnTo>
                  <a:pt x="2272855" y="0"/>
                </a:lnTo>
                <a:close/>
              </a:path>
            </a:pathLst>
          </a:custGeom>
          <a:solidFill>
            <a:srgbClr val="F0F0F0"/>
          </a:solidFill>
        </p:spPr>
        <p:txBody>
          <a:bodyPr wrap="square" lIns="144000" tIns="108000" rIns="82800" bIns="72000" rtlCol="0" anchor="t" anchorCtr="0"/>
          <a:lstStyle/>
          <a:p>
            <a:pPr marR="5078" algn="l">
              <a:lnSpc>
                <a:spcPct val="125000"/>
              </a:lnSpc>
              <a:spcBef>
                <a:spcPts val="135"/>
              </a:spcBef>
            </a:pPr>
            <a:r>
              <a:rPr lang="en-US" sz="1200" b="1" dirty="0">
                <a:solidFill>
                  <a:srgbClr val="373737"/>
                </a:solidFill>
                <a:latin typeface="Instrument Sans"/>
              </a:rPr>
              <a:t>Cand.it. being a ’broad’ degree</a:t>
            </a:r>
          </a:p>
          <a:p>
            <a:pPr marR="5078" algn="l">
              <a:lnSpc>
                <a:spcPct val="125000"/>
              </a:lnSpc>
              <a:spcBef>
                <a:spcPts val="135"/>
              </a:spcBef>
            </a:pPr>
            <a:r>
              <a:rPr lang="en-US" sz="1050" dirty="0">
                <a:solidFill>
                  <a:srgbClr val="373737"/>
                </a:solidFill>
                <a:latin typeface="Instrument Sans"/>
              </a:rPr>
              <a:t>Having a generalist educational profile isn’t all positive. On the contrary, for some employers it will make you appear a bit flaky.</a:t>
            </a:r>
            <a:endParaRPr lang="da-DK" sz="1050" dirty="0">
              <a:solidFill>
                <a:srgbClr val="373737"/>
              </a:solidFill>
              <a:latin typeface="Instrument Sans"/>
            </a:endParaRPr>
          </a:p>
        </p:txBody>
      </p:sp>
      <p:sp>
        <p:nvSpPr>
          <p:cNvPr id="50" name="object 11">
            <a:extLst>
              <a:ext uri="{FF2B5EF4-FFF2-40B4-BE49-F238E27FC236}">
                <a16:creationId xmlns:a16="http://schemas.microsoft.com/office/drawing/2014/main" id="{99D318D1-A33C-8CC4-B803-E92CC514DD05}"/>
              </a:ext>
            </a:extLst>
          </p:cNvPr>
          <p:cNvSpPr>
            <a:spLocks noGrp="1" noRot="1" noMove="1" noResize="1" noEditPoints="1" noAdjustHandles="1" noChangeArrowheads="1" noChangeShapeType="1"/>
          </p:cNvSpPr>
          <p:nvPr/>
        </p:nvSpPr>
        <p:spPr>
          <a:xfrm>
            <a:off x="794157" y="2931424"/>
            <a:ext cx="2709946" cy="1259603"/>
          </a:xfrm>
          <a:custGeom>
            <a:avLst/>
            <a:gdLst/>
            <a:ahLst/>
            <a:cxnLst/>
            <a:rect l="l" t="t" r="r" b="b"/>
            <a:pathLst>
              <a:path w="2273300" h="1054735">
                <a:moveTo>
                  <a:pt x="2272855" y="0"/>
                </a:moveTo>
                <a:lnTo>
                  <a:pt x="0" y="0"/>
                </a:lnTo>
                <a:lnTo>
                  <a:pt x="0" y="1054519"/>
                </a:lnTo>
                <a:lnTo>
                  <a:pt x="2272855" y="1054519"/>
                </a:lnTo>
                <a:lnTo>
                  <a:pt x="2272855" y="0"/>
                </a:lnTo>
                <a:close/>
              </a:path>
            </a:pathLst>
          </a:custGeom>
          <a:solidFill>
            <a:srgbClr val="F0F0F0"/>
          </a:solidFill>
        </p:spPr>
        <p:txBody>
          <a:bodyPr wrap="square" lIns="144000" tIns="108000" rIns="108000" bIns="72000" rtlCol="0" anchor="t" anchorCtr="0"/>
          <a:lstStyle/>
          <a:p>
            <a:pPr marR="5078" algn="l">
              <a:lnSpc>
                <a:spcPct val="125000"/>
              </a:lnSpc>
              <a:spcBef>
                <a:spcPts val="135"/>
              </a:spcBef>
            </a:pPr>
            <a:r>
              <a:rPr lang="en-US" sz="1200" b="1" dirty="0">
                <a:solidFill>
                  <a:srgbClr val="373737"/>
                </a:solidFill>
                <a:latin typeface="Instrument Sans"/>
              </a:rPr>
              <a:t>Building bridges</a:t>
            </a:r>
          </a:p>
          <a:p>
            <a:pPr marR="5078" algn="l">
              <a:lnSpc>
                <a:spcPct val="125000"/>
              </a:lnSpc>
              <a:spcBef>
                <a:spcPts val="135"/>
              </a:spcBef>
            </a:pPr>
            <a:r>
              <a:rPr lang="en-US" sz="1050" dirty="0">
                <a:solidFill>
                  <a:srgbClr val="373737"/>
                </a:solidFill>
                <a:latin typeface="Instrument Sans"/>
              </a:rPr>
              <a:t>A bridge connects two points and is by nature a static construction. So, while the concept seems positive, it comes off as a static competence.</a:t>
            </a:r>
            <a:endParaRPr lang="da-DK" sz="900" spc="10" dirty="0">
              <a:solidFill>
                <a:srgbClr val="373737"/>
              </a:solidFill>
              <a:latin typeface="Instrument Sans"/>
            </a:endParaRPr>
          </a:p>
        </p:txBody>
      </p:sp>
      <p:sp>
        <p:nvSpPr>
          <p:cNvPr id="51" name="object 11">
            <a:extLst>
              <a:ext uri="{FF2B5EF4-FFF2-40B4-BE49-F238E27FC236}">
                <a16:creationId xmlns:a16="http://schemas.microsoft.com/office/drawing/2014/main" id="{A32FC5EF-B1B9-BFA7-EBFF-21FE566784EA}"/>
              </a:ext>
            </a:extLst>
          </p:cNvPr>
          <p:cNvSpPr>
            <a:spLocks noGrp="1" noRot="1" noMove="1" noResize="1" noEditPoints="1" noAdjustHandles="1" noChangeArrowheads="1" noChangeShapeType="1"/>
          </p:cNvSpPr>
          <p:nvPr/>
        </p:nvSpPr>
        <p:spPr>
          <a:xfrm>
            <a:off x="790610" y="4416044"/>
            <a:ext cx="2709946" cy="1259603"/>
          </a:xfrm>
          <a:custGeom>
            <a:avLst/>
            <a:gdLst/>
            <a:ahLst/>
            <a:cxnLst/>
            <a:rect l="l" t="t" r="r" b="b"/>
            <a:pathLst>
              <a:path w="2273300" h="1054735">
                <a:moveTo>
                  <a:pt x="2272855" y="0"/>
                </a:moveTo>
                <a:lnTo>
                  <a:pt x="0" y="0"/>
                </a:lnTo>
                <a:lnTo>
                  <a:pt x="0" y="1054519"/>
                </a:lnTo>
                <a:lnTo>
                  <a:pt x="2272855" y="1054519"/>
                </a:lnTo>
                <a:lnTo>
                  <a:pt x="2272855" y="0"/>
                </a:lnTo>
                <a:close/>
              </a:path>
            </a:pathLst>
          </a:custGeom>
          <a:solidFill>
            <a:srgbClr val="F0F0F0"/>
          </a:solidFill>
        </p:spPr>
        <p:txBody>
          <a:bodyPr wrap="square" lIns="144000" tIns="108000" rIns="108000" bIns="72000" rtlCol="0" anchor="t" anchorCtr="0"/>
          <a:lstStyle/>
          <a:p>
            <a:pPr marR="5078" algn="l">
              <a:lnSpc>
                <a:spcPct val="125000"/>
              </a:lnSpc>
              <a:spcBef>
                <a:spcPts val="135"/>
              </a:spcBef>
            </a:pPr>
            <a:r>
              <a:rPr lang="en-US" sz="1200" b="1" dirty="0">
                <a:solidFill>
                  <a:srgbClr val="373737"/>
                </a:solidFill>
                <a:latin typeface="Instrument Sans"/>
              </a:rPr>
              <a:t>IT</a:t>
            </a:r>
          </a:p>
          <a:p>
            <a:pPr marR="5078" algn="l">
              <a:lnSpc>
                <a:spcPct val="125000"/>
              </a:lnSpc>
              <a:spcBef>
                <a:spcPts val="135"/>
              </a:spcBef>
            </a:pPr>
            <a:r>
              <a:rPr lang="en-US" sz="1050" dirty="0">
                <a:solidFill>
                  <a:srgbClr val="373737"/>
                </a:solidFill>
                <a:latin typeface="Instrument Sans"/>
              </a:rPr>
              <a:t>The term is covered in the cand.it. title, and many companies associate IT with quite strong technical competences.</a:t>
            </a:r>
            <a:endParaRPr lang="da-DK" sz="1050" dirty="0">
              <a:solidFill>
                <a:srgbClr val="373737"/>
              </a:solidFill>
              <a:latin typeface="Instrument Sans"/>
            </a:endParaRPr>
          </a:p>
        </p:txBody>
      </p:sp>
      <p:sp>
        <p:nvSpPr>
          <p:cNvPr id="52" name="object 11">
            <a:extLst>
              <a:ext uri="{FF2B5EF4-FFF2-40B4-BE49-F238E27FC236}">
                <a16:creationId xmlns:a16="http://schemas.microsoft.com/office/drawing/2014/main" id="{6FE28599-3B13-CFA8-9176-C72DB9A500C5}"/>
              </a:ext>
            </a:extLst>
          </p:cNvPr>
          <p:cNvSpPr>
            <a:spLocks noGrp="1" noRot="1" noMove="1" noResize="1" noEditPoints="1" noAdjustHandles="1" noChangeArrowheads="1" noChangeShapeType="1"/>
          </p:cNvSpPr>
          <p:nvPr/>
        </p:nvSpPr>
        <p:spPr>
          <a:xfrm>
            <a:off x="794133" y="5881215"/>
            <a:ext cx="2709946" cy="1259603"/>
          </a:xfrm>
          <a:custGeom>
            <a:avLst/>
            <a:gdLst/>
            <a:ahLst/>
            <a:cxnLst/>
            <a:rect l="l" t="t" r="r" b="b"/>
            <a:pathLst>
              <a:path w="2273300" h="1054735">
                <a:moveTo>
                  <a:pt x="2272855" y="0"/>
                </a:moveTo>
                <a:lnTo>
                  <a:pt x="0" y="0"/>
                </a:lnTo>
                <a:lnTo>
                  <a:pt x="0" y="1054519"/>
                </a:lnTo>
                <a:lnTo>
                  <a:pt x="2272855" y="1054519"/>
                </a:lnTo>
                <a:lnTo>
                  <a:pt x="2272855" y="0"/>
                </a:lnTo>
                <a:close/>
              </a:path>
            </a:pathLst>
          </a:custGeom>
          <a:solidFill>
            <a:srgbClr val="F0F0F0"/>
          </a:solidFill>
        </p:spPr>
        <p:txBody>
          <a:bodyPr wrap="square" lIns="144000" tIns="108000" rIns="108000" bIns="72000" rtlCol="0" anchor="t" anchorCtr="0"/>
          <a:lstStyle/>
          <a:p>
            <a:pPr marR="5078" algn="l">
              <a:lnSpc>
                <a:spcPct val="125000"/>
              </a:lnSpc>
              <a:spcBef>
                <a:spcPts val="135"/>
              </a:spcBef>
            </a:pPr>
            <a:r>
              <a:rPr lang="en-US" sz="1200" b="1" dirty="0">
                <a:solidFill>
                  <a:srgbClr val="373737"/>
                </a:solidFill>
                <a:latin typeface="Instrument Sans"/>
              </a:rPr>
              <a:t>Interdisciplinarity</a:t>
            </a:r>
          </a:p>
          <a:p>
            <a:pPr marR="5078" algn="l">
              <a:lnSpc>
                <a:spcPct val="125000"/>
              </a:lnSpc>
              <a:spcBef>
                <a:spcPts val="135"/>
              </a:spcBef>
            </a:pPr>
            <a:r>
              <a:rPr lang="en-US" sz="1050" dirty="0">
                <a:solidFill>
                  <a:srgbClr val="373737"/>
                </a:solidFill>
                <a:latin typeface="Instrument Sans"/>
              </a:rPr>
              <a:t>Most companies do not use this term in their job descriptions, and small- and mid-sized companies will perceive it a bit too academic.</a:t>
            </a:r>
            <a:endParaRPr lang="da-DK" sz="1050" dirty="0">
              <a:solidFill>
                <a:srgbClr val="373737"/>
              </a:solidFill>
              <a:latin typeface="Instrument Sans"/>
            </a:endParaRPr>
          </a:p>
        </p:txBody>
      </p:sp>
      <p:sp>
        <p:nvSpPr>
          <p:cNvPr id="53" name="object 11">
            <a:extLst>
              <a:ext uri="{FF2B5EF4-FFF2-40B4-BE49-F238E27FC236}">
                <a16:creationId xmlns:a16="http://schemas.microsoft.com/office/drawing/2014/main" id="{CC3D3D42-F601-1803-CC86-F72790F3CB9E}"/>
              </a:ext>
            </a:extLst>
          </p:cNvPr>
          <p:cNvSpPr>
            <a:spLocks noGrp="1" noRot="1" noMove="1" noResize="1" noEditPoints="1" noAdjustHandles="1" noChangeArrowheads="1" noChangeShapeType="1"/>
          </p:cNvSpPr>
          <p:nvPr/>
        </p:nvSpPr>
        <p:spPr>
          <a:xfrm>
            <a:off x="6978981" y="2925666"/>
            <a:ext cx="2709946" cy="1259603"/>
          </a:xfrm>
          <a:custGeom>
            <a:avLst/>
            <a:gdLst/>
            <a:ahLst/>
            <a:cxnLst/>
            <a:rect l="l" t="t" r="r" b="b"/>
            <a:pathLst>
              <a:path w="2273300" h="1054735">
                <a:moveTo>
                  <a:pt x="2272855" y="0"/>
                </a:moveTo>
                <a:lnTo>
                  <a:pt x="0" y="0"/>
                </a:lnTo>
                <a:lnTo>
                  <a:pt x="0" y="1054519"/>
                </a:lnTo>
                <a:lnTo>
                  <a:pt x="2272855" y="1054519"/>
                </a:lnTo>
                <a:lnTo>
                  <a:pt x="2272855" y="0"/>
                </a:lnTo>
                <a:close/>
              </a:path>
            </a:pathLst>
          </a:custGeom>
          <a:solidFill>
            <a:srgbClr val="F0F0F0"/>
          </a:solidFill>
        </p:spPr>
        <p:txBody>
          <a:bodyPr wrap="square" lIns="144000" tIns="108000" rIns="108000" bIns="72000" rtlCol="0" anchor="t" anchorCtr="0"/>
          <a:lstStyle/>
          <a:p>
            <a:pPr marR="5078" algn="l">
              <a:lnSpc>
                <a:spcPct val="125000"/>
              </a:lnSpc>
              <a:spcBef>
                <a:spcPts val="135"/>
              </a:spcBef>
            </a:pPr>
            <a:r>
              <a:rPr lang="en-US" sz="1200" b="1" dirty="0">
                <a:solidFill>
                  <a:srgbClr val="373737"/>
                </a:solidFill>
                <a:latin typeface="Instrument Sans"/>
              </a:rPr>
              <a:t>Innovation</a:t>
            </a:r>
          </a:p>
          <a:p>
            <a:pPr marR="5078" algn="l">
              <a:lnSpc>
                <a:spcPct val="125000"/>
              </a:lnSpc>
              <a:spcBef>
                <a:spcPts val="135"/>
              </a:spcBef>
            </a:pPr>
            <a:r>
              <a:rPr lang="en-US" sz="1050" dirty="0">
                <a:solidFill>
                  <a:srgbClr val="373737"/>
                </a:solidFill>
                <a:latin typeface="Instrument Sans"/>
              </a:rPr>
              <a:t>Innovation isn’t a bad word, but in the current economic climate a lot of companies are dialing down their innovation efforts.</a:t>
            </a:r>
            <a:endParaRPr lang="da-DK" sz="1050" dirty="0">
              <a:solidFill>
                <a:srgbClr val="373737"/>
              </a:solidFill>
              <a:latin typeface="Instrument Sans"/>
            </a:endParaRPr>
          </a:p>
        </p:txBody>
      </p:sp>
      <p:sp>
        <p:nvSpPr>
          <p:cNvPr id="54" name="object 11">
            <a:extLst>
              <a:ext uri="{FF2B5EF4-FFF2-40B4-BE49-F238E27FC236}">
                <a16:creationId xmlns:a16="http://schemas.microsoft.com/office/drawing/2014/main" id="{DE8D2DDA-A82D-9CE0-8D6A-F3E48AD9A3E0}"/>
              </a:ext>
            </a:extLst>
          </p:cNvPr>
          <p:cNvSpPr>
            <a:spLocks noGrp="1" noRot="1" noMove="1" noResize="1" noEditPoints="1" noAdjustHandles="1" noChangeArrowheads="1" noChangeShapeType="1"/>
          </p:cNvSpPr>
          <p:nvPr/>
        </p:nvSpPr>
        <p:spPr>
          <a:xfrm>
            <a:off x="6975197" y="4416044"/>
            <a:ext cx="2709946" cy="1259603"/>
          </a:xfrm>
          <a:custGeom>
            <a:avLst/>
            <a:gdLst/>
            <a:ahLst/>
            <a:cxnLst/>
            <a:rect l="l" t="t" r="r" b="b"/>
            <a:pathLst>
              <a:path w="2273300" h="1054735">
                <a:moveTo>
                  <a:pt x="2272855" y="0"/>
                </a:moveTo>
                <a:lnTo>
                  <a:pt x="0" y="0"/>
                </a:lnTo>
                <a:lnTo>
                  <a:pt x="0" y="1054519"/>
                </a:lnTo>
                <a:lnTo>
                  <a:pt x="2272855" y="1054519"/>
                </a:lnTo>
                <a:lnTo>
                  <a:pt x="2272855" y="0"/>
                </a:lnTo>
                <a:close/>
              </a:path>
            </a:pathLst>
          </a:custGeom>
          <a:solidFill>
            <a:srgbClr val="F0F0F0"/>
          </a:solidFill>
        </p:spPr>
        <p:txBody>
          <a:bodyPr wrap="square" lIns="144000" tIns="108000" rIns="72000" bIns="72000" rtlCol="0" anchor="t" anchorCtr="0"/>
          <a:lstStyle/>
          <a:p>
            <a:pPr marR="5078" algn="l">
              <a:lnSpc>
                <a:spcPct val="125000"/>
              </a:lnSpc>
              <a:spcBef>
                <a:spcPts val="135"/>
              </a:spcBef>
            </a:pPr>
            <a:r>
              <a:rPr lang="en-US" sz="1200" b="1" dirty="0">
                <a:solidFill>
                  <a:srgbClr val="373737"/>
                </a:solidFill>
                <a:latin typeface="Instrument Sans"/>
              </a:rPr>
              <a:t>Theoretical competences</a:t>
            </a:r>
          </a:p>
          <a:p>
            <a:pPr marR="5078" algn="l">
              <a:lnSpc>
                <a:spcPct val="125000"/>
              </a:lnSpc>
              <a:spcBef>
                <a:spcPts val="135"/>
              </a:spcBef>
            </a:pPr>
            <a:r>
              <a:rPr lang="en-US" sz="1050" dirty="0">
                <a:solidFill>
                  <a:srgbClr val="373737"/>
                </a:solidFill>
                <a:latin typeface="Instrument Sans"/>
              </a:rPr>
              <a:t>Companies know they’re getting an academic profile when hiring a graduate. But it’s rarely the theoretical skills that are most important.</a:t>
            </a:r>
            <a:endParaRPr lang="da-DK" sz="1050" dirty="0">
              <a:solidFill>
                <a:srgbClr val="373737"/>
              </a:solidFill>
              <a:latin typeface="Instrument Sans"/>
            </a:endParaRPr>
          </a:p>
        </p:txBody>
      </p:sp>
      <p:sp>
        <p:nvSpPr>
          <p:cNvPr id="55" name="object 13">
            <a:extLst>
              <a:ext uri="{FF2B5EF4-FFF2-40B4-BE49-F238E27FC236}">
                <a16:creationId xmlns:a16="http://schemas.microsoft.com/office/drawing/2014/main" id="{FCA6FAC4-928A-E3E2-2C0D-2615288B3F30}"/>
              </a:ext>
            </a:extLst>
          </p:cNvPr>
          <p:cNvSpPr>
            <a:spLocks noGrp="1" noRot="1" noMove="1" noResize="1" noEditPoints="1" noAdjustHandles="1" noChangeArrowheads="1" noChangeShapeType="1"/>
          </p:cNvSpPr>
          <p:nvPr/>
        </p:nvSpPr>
        <p:spPr>
          <a:xfrm>
            <a:off x="3754069" y="4409770"/>
            <a:ext cx="2709946" cy="1259603"/>
          </a:xfrm>
          <a:custGeom>
            <a:avLst/>
            <a:gdLst/>
            <a:ahLst/>
            <a:cxnLst/>
            <a:rect l="l" t="t" r="r" b="b"/>
            <a:pathLst>
              <a:path w="2273300" h="1054735">
                <a:moveTo>
                  <a:pt x="2272855" y="0"/>
                </a:moveTo>
                <a:lnTo>
                  <a:pt x="0" y="0"/>
                </a:lnTo>
                <a:lnTo>
                  <a:pt x="0" y="1054519"/>
                </a:lnTo>
                <a:lnTo>
                  <a:pt x="2272855" y="1054519"/>
                </a:lnTo>
                <a:lnTo>
                  <a:pt x="2272855" y="0"/>
                </a:lnTo>
                <a:close/>
              </a:path>
            </a:pathLst>
          </a:custGeom>
          <a:solidFill>
            <a:srgbClr val="F0F0F0"/>
          </a:solidFill>
        </p:spPr>
        <p:txBody>
          <a:bodyPr wrap="square" lIns="144000" tIns="108000" rIns="108000" bIns="72000" rtlCol="0" anchor="t" anchorCtr="0"/>
          <a:lstStyle/>
          <a:p>
            <a:pPr marR="5078" algn="l">
              <a:lnSpc>
                <a:spcPct val="125000"/>
              </a:lnSpc>
              <a:spcBef>
                <a:spcPts val="135"/>
              </a:spcBef>
            </a:pPr>
            <a:r>
              <a:rPr lang="en-US" sz="1200" b="1" dirty="0">
                <a:solidFill>
                  <a:srgbClr val="373737"/>
                </a:solidFill>
                <a:latin typeface="Instrument Sans"/>
              </a:rPr>
              <a:t>Digital</a:t>
            </a:r>
          </a:p>
          <a:p>
            <a:pPr marR="5078" algn="l">
              <a:lnSpc>
                <a:spcPct val="125000"/>
              </a:lnSpc>
              <a:spcBef>
                <a:spcPts val="135"/>
              </a:spcBef>
            </a:pPr>
            <a:r>
              <a:rPr lang="en-US" sz="1050" dirty="0">
                <a:solidFill>
                  <a:srgbClr val="373737"/>
                </a:solidFill>
                <a:latin typeface="Instrument Sans"/>
              </a:rPr>
              <a:t>Digital represents the ability to put IT into a business context, which is why the word is very positively received among companies.</a:t>
            </a:r>
            <a:endParaRPr lang="da-DK" sz="1050" dirty="0">
              <a:solidFill>
                <a:srgbClr val="373737"/>
              </a:solidFill>
              <a:latin typeface="Instrument Sans"/>
            </a:endParaRPr>
          </a:p>
        </p:txBody>
      </p:sp>
      <p:sp>
        <p:nvSpPr>
          <p:cNvPr id="7" name="object 7"/>
          <p:cNvSpPr>
            <a:spLocks noGrp="1" noRot="1" noMove="1" noResize="1" noEditPoints="1" noAdjustHandles="1" noChangeArrowheads="1" noChangeShapeType="1"/>
          </p:cNvSpPr>
          <p:nvPr/>
        </p:nvSpPr>
        <p:spPr>
          <a:xfrm>
            <a:off x="9926843" y="4414206"/>
            <a:ext cx="2709946" cy="1259603"/>
          </a:xfrm>
          <a:custGeom>
            <a:avLst/>
            <a:gdLst/>
            <a:ahLst/>
            <a:cxnLst/>
            <a:rect l="l" t="t" r="r" b="b"/>
            <a:pathLst>
              <a:path w="2273300" h="1054735">
                <a:moveTo>
                  <a:pt x="2272855" y="0"/>
                </a:moveTo>
                <a:lnTo>
                  <a:pt x="0" y="0"/>
                </a:lnTo>
                <a:lnTo>
                  <a:pt x="0" y="1054519"/>
                </a:lnTo>
                <a:lnTo>
                  <a:pt x="2272855" y="1054519"/>
                </a:lnTo>
                <a:lnTo>
                  <a:pt x="2272855" y="0"/>
                </a:lnTo>
                <a:close/>
              </a:path>
            </a:pathLst>
          </a:custGeom>
          <a:solidFill>
            <a:srgbClr val="F0F0F0"/>
          </a:solidFill>
        </p:spPr>
        <p:txBody>
          <a:bodyPr wrap="square" lIns="144000" tIns="108000" rIns="108000" bIns="72000" rtlCol="0" anchor="t" anchorCtr="0"/>
          <a:lstStyle/>
          <a:p>
            <a:pPr marR="5078" algn="l">
              <a:lnSpc>
                <a:spcPct val="125000"/>
              </a:lnSpc>
              <a:spcBef>
                <a:spcPts val="135"/>
              </a:spcBef>
            </a:pPr>
            <a:r>
              <a:rPr lang="en-US" sz="1200" b="1" dirty="0">
                <a:solidFill>
                  <a:srgbClr val="373737"/>
                </a:solidFill>
                <a:latin typeface="Instrument Sans"/>
              </a:rPr>
              <a:t>A pragmatic approach</a:t>
            </a:r>
          </a:p>
          <a:p>
            <a:pPr marR="5078" algn="l">
              <a:lnSpc>
                <a:spcPct val="125000"/>
              </a:lnSpc>
              <a:spcBef>
                <a:spcPts val="135"/>
              </a:spcBef>
            </a:pPr>
            <a:r>
              <a:rPr lang="en-US" sz="1050" dirty="0">
                <a:solidFill>
                  <a:srgbClr val="373737"/>
                </a:solidFill>
                <a:latin typeface="Instrument Sans"/>
              </a:rPr>
              <a:t>Cand.it.-graduates can bring know-ledge in play, build relations, and make things happen. This kind of pragmatism is in high demand.</a:t>
            </a:r>
            <a:endParaRPr lang="da-DK" sz="1050" dirty="0">
              <a:solidFill>
                <a:srgbClr val="373737"/>
              </a:solidFill>
              <a:latin typeface="Instrument Sans"/>
            </a:endParaRPr>
          </a:p>
        </p:txBody>
      </p:sp>
      <p:sp>
        <p:nvSpPr>
          <p:cNvPr id="11" name="object 11"/>
          <p:cNvSpPr>
            <a:spLocks noGrp="1" noRot="1" noMove="1" noResize="1" noEditPoints="1" noAdjustHandles="1" noChangeArrowheads="1" noChangeShapeType="1"/>
          </p:cNvSpPr>
          <p:nvPr/>
        </p:nvSpPr>
        <p:spPr>
          <a:xfrm>
            <a:off x="9927336" y="2931990"/>
            <a:ext cx="2709946" cy="1259603"/>
          </a:xfrm>
          <a:custGeom>
            <a:avLst/>
            <a:gdLst/>
            <a:ahLst/>
            <a:cxnLst/>
            <a:rect l="l" t="t" r="r" b="b"/>
            <a:pathLst>
              <a:path w="2273300" h="1054735">
                <a:moveTo>
                  <a:pt x="2272855" y="0"/>
                </a:moveTo>
                <a:lnTo>
                  <a:pt x="0" y="0"/>
                </a:lnTo>
                <a:lnTo>
                  <a:pt x="0" y="1054519"/>
                </a:lnTo>
                <a:lnTo>
                  <a:pt x="2272855" y="1054519"/>
                </a:lnTo>
                <a:lnTo>
                  <a:pt x="2272855" y="0"/>
                </a:lnTo>
                <a:close/>
              </a:path>
            </a:pathLst>
          </a:custGeom>
          <a:solidFill>
            <a:srgbClr val="F0F0F0"/>
          </a:solidFill>
        </p:spPr>
        <p:txBody>
          <a:bodyPr wrap="square" lIns="144000" tIns="108000" rIns="108000" bIns="72000" rtlCol="0" anchor="t" anchorCtr="0"/>
          <a:lstStyle/>
          <a:p>
            <a:pPr marR="5078" algn="l">
              <a:lnSpc>
                <a:spcPct val="125000"/>
              </a:lnSpc>
              <a:spcBef>
                <a:spcPts val="135"/>
              </a:spcBef>
            </a:pPr>
            <a:r>
              <a:rPr lang="en-US" sz="1200" b="1" dirty="0">
                <a:solidFill>
                  <a:srgbClr val="373737"/>
                </a:solidFill>
                <a:latin typeface="Instrument Sans"/>
              </a:rPr>
              <a:t>Adaptability</a:t>
            </a:r>
          </a:p>
          <a:p>
            <a:pPr marR="5078" algn="l">
              <a:lnSpc>
                <a:spcPct val="125000"/>
              </a:lnSpc>
              <a:spcBef>
                <a:spcPts val="135"/>
              </a:spcBef>
            </a:pPr>
            <a:r>
              <a:rPr lang="en-US" sz="1050" dirty="0">
                <a:solidFill>
                  <a:srgbClr val="373737"/>
                </a:solidFill>
                <a:latin typeface="Instrument Sans"/>
              </a:rPr>
              <a:t>Companies know things aren’t static so the ability to adapt is still in high demand. This fits well with cand.it.’s role as change agents.</a:t>
            </a:r>
            <a:endParaRPr lang="da-DK" sz="1050" dirty="0">
              <a:solidFill>
                <a:srgbClr val="373737"/>
              </a:solidFill>
              <a:latin typeface="Instrument Sans"/>
            </a:endParaRPr>
          </a:p>
        </p:txBody>
      </p:sp>
      <p:sp>
        <p:nvSpPr>
          <p:cNvPr id="17" name="object 17"/>
          <p:cNvSpPr>
            <a:spLocks noGrp="1" noRot="1" noMove="1" noResize="1" noEditPoints="1" noAdjustHandles="1" noChangeArrowheads="1" noChangeShapeType="1"/>
          </p:cNvSpPr>
          <p:nvPr/>
        </p:nvSpPr>
        <p:spPr>
          <a:xfrm>
            <a:off x="9926494" y="7362109"/>
            <a:ext cx="2709946" cy="1259603"/>
          </a:xfrm>
          <a:custGeom>
            <a:avLst/>
            <a:gdLst/>
            <a:ahLst/>
            <a:cxnLst/>
            <a:rect l="l" t="t" r="r" b="b"/>
            <a:pathLst>
              <a:path w="2273300" h="1054734">
                <a:moveTo>
                  <a:pt x="2272855" y="0"/>
                </a:moveTo>
                <a:lnTo>
                  <a:pt x="0" y="0"/>
                </a:lnTo>
                <a:lnTo>
                  <a:pt x="0" y="1054519"/>
                </a:lnTo>
                <a:lnTo>
                  <a:pt x="2272855" y="1054519"/>
                </a:lnTo>
                <a:lnTo>
                  <a:pt x="2272855" y="0"/>
                </a:lnTo>
                <a:close/>
              </a:path>
            </a:pathLst>
          </a:custGeom>
          <a:solidFill>
            <a:srgbClr val="F0F0F0"/>
          </a:solidFill>
        </p:spPr>
        <p:txBody>
          <a:bodyPr wrap="square" lIns="144000" tIns="108000" rIns="72000" bIns="72000" rtlCol="0" anchor="t" anchorCtr="0"/>
          <a:lstStyle/>
          <a:p>
            <a:pPr marR="5078" algn="l">
              <a:lnSpc>
                <a:spcPct val="125000"/>
              </a:lnSpc>
              <a:spcBef>
                <a:spcPts val="135"/>
              </a:spcBef>
            </a:pPr>
            <a:r>
              <a:rPr lang="en-US" sz="1200" b="1" dirty="0">
                <a:solidFill>
                  <a:srgbClr val="373737"/>
                </a:solidFill>
                <a:latin typeface="Instrument Sans"/>
              </a:rPr>
              <a:t>Project work</a:t>
            </a:r>
          </a:p>
          <a:p>
            <a:pPr marR="5078" algn="l">
              <a:lnSpc>
                <a:spcPct val="125000"/>
              </a:lnSpc>
              <a:spcBef>
                <a:spcPts val="135"/>
              </a:spcBef>
            </a:pPr>
            <a:r>
              <a:rPr lang="en-US" sz="1050" dirty="0">
                <a:solidFill>
                  <a:srgbClr val="373737"/>
                </a:solidFill>
                <a:latin typeface="Instrument Sans"/>
              </a:rPr>
              <a:t>Companies talk about project work, not group work. So, highlight instead your experience with participation in – and maybe leading – projects.</a:t>
            </a:r>
            <a:endParaRPr lang="da-DK" sz="1050" dirty="0">
              <a:solidFill>
                <a:srgbClr val="373737"/>
              </a:solidFill>
              <a:latin typeface="Instrument Sans"/>
            </a:endParaRPr>
          </a:p>
        </p:txBody>
      </p:sp>
      <p:sp>
        <p:nvSpPr>
          <p:cNvPr id="42" name="object 42"/>
          <p:cNvSpPr txBox="1">
            <a:spLocks noGrp="1" noRot="1" noMove="1" noResize="1" noEditPoints="1" noAdjustHandles="1" noChangeArrowheads="1" noChangeShapeType="1"/>
          </p:cNvSpPr>
          <p:nvPr>
            <p:ph type="title"/>
          </p:nvPr>
        </p:nvSpPr>
        <p:spPr>
          <a:xfrm>
            <a:off x="759595" y="771643"/>
            <a:ext cx="8096274" cy="855909"/>
          </a:xfrm>
          <a:prstGeom prst="rect">
            <a:avLst/>
          </a:prstGeom>
        </p:spPr>
        <p:txBody>
          <a:bodyPr vert="horz" wrap="square" lIns="0" tIns="298991" rIns="0" bIns="0" rtlCol="0">
            <a:spAutoFit/>
          </a:bodyPr>
          <a:lstStyle/>
          <a:p>
            <a:pPr marL="12696">
              <a:spcBef>
                <a:spcPts val="2354"/>
              </a:spcBef>
            </a:pPr>
            <a:r>
              <a:rPr lang="en-US" sz="3600" dirty="0">
                <a:solidFill>
                  <a:srgbClr val="4E6E97"/>
                </a:solidFill>
              </a:rPr>
              <a:t>Dictionary for talking </a:t>
            </a:r>
            <a:r>
              <a:rPr lang="en-US" sz="3600">
                <a:solidFill>
                  <a:srgbClr val="4E6E97"/>
                </a:solidFill>
              </a:rPr>
              <a:t>about cand.it. </a:t>
            </a:r>
            <a:endParaRPr sz="1400" dirty="0">
              <a:solidFill>
                <a:srgbClr val="4E6E97"/>
              </a:solidFill>
            </a:endParaRPr>
          </a:p>
        </p:txBody>
      </p:sp>
      <p:sp>
        <p:nvSpPr>
          <p:cNvPr id="45" name="object 45"/>
          <p:cNvSpPr txBox="1">
            <a:spLocks noGrp="1" noRot="1" noMove="1" noResize="1" noEditPoints="1" noAdjustHandles="1" noChangeArrowheads="1" noChangeShapeType="1"/>
          </p:cNvSpPr>
          <p:nvPr/>
        </p:nvSpPr>
        <p:spPr>
          <a:xfrm>
            <a:off x="801633" y="2534707"/>
            <a:ext cx="2709945" cy="382152"/>
          </a:xfrm>
          <a:prstGeom prst="rect">
            <a:avLst/>
          </a:prstGeom>
        </p:spPr>
        <p:txBody>
          <a:bodyPr vert="horz" wrap="square" lIns="0" tIns="12696" rIns="0" bIns="0" rtlCol="0">
            <a:spAutoFit/>
          </a:bodyPr>
          <a:lstStyle/>
          <a:p>
            <a:r>
              <a:rPr lang="da-DK" sz="2400" b="0" u="none" strike="noStrike" baseline="0" dirty="0">
                <a:solidFill>
                  <a:srgbClr val="333333"/>
                </a:solidFill>
                <a:latin typeface="Flood Std" panose="03090602040405060206" pitchFamily="66" charset="0"/>
              </a:rPr>
              <a:t>TALK </a:t>
            </a:r>
            <a:r>
              <a:rPr lang="da-DK" sz="2400" b="0" u="none" strike="noStrike" baseline="0" dirty="0">
                <a:solidFill>
                  <a:srgbClr val="396C99"/>
                </a:solidFill>
                <a:latin typeface="Flood Std" panose="03090602040405060206" pitchFamily="66" charset="0"/>
              </a:rPr>
              <a:t>LESS </a:t>
            </a:r>
            <a:r>
              <a:rPr lang="da-DK" sz="2400" b="0" u="none" strike="noStrike" baseline="0" dirty="0">
                <a:solidFill>
                  <a:srgbClr val="333333"/>
                </a:solidFill>
                <a:latin typeface="Flood Std" panose="03090602040405060206" pitchFamily="66" charset="0"/>
              </a:rPr>
              <a:t>ABOUT </a:t>
            </a:r>
            <a:endParaRPr lang="da-DK" sz="2800" dirty="0">
              <a:latin typeface="Flood Std"/>
              <a:cs typeface="Flood Std"/>
            </a:endParaRPr>
          </a:p>
        </p:txBody>
      </p:sp>
      <p:sp>
        <p:nvSpPr>
          <p:cNvPr id="63" name="object 34">
            <a:extLst>
              <a:ext uri="{FF2B5EF4-FFF2-40B4-BE49-F238E27FC236}">
                <a16:creationId xmlns:a16="http://schemas.microsoft.com/office/drawing/2014/main" id="{A0C4B5BF-F4AD-C894-0625-9ECB2FD29560}"/>
              </a:ext>
            </a:extLst>
          </p:cNvPr>
          <p:cNvSpPr>
            <a:spLocks noGrp="1" noRot="1" noMove="1" noResize="1" noEditPoints="1" noAdjustHandles="1" noChangeArrowheads="1" noChangeShapeType="1"/>
          </p:cNvSpPr>
          <p:nvPr/>
        </p:nvSpPr>
        <p:spPr>
          <a:xfrm>
            <a:off x="6700677" y="2925666"/>
            <a:ext cx="45719" cy="5696046"/>
          </a:xfrm>
          <a:custGeom>
            <a:avLst/>
            <a:gdLst/>
            <a:ahLst/>
            <a:cxnLst/>
            <a:rect l="l" t="t" r="r" b="b"/>
            <a:pathLst>
              <a:path w="9525" h="4526280">
                <a:moveTo>
                  <a:pt x="0" y="0"/>
                </a:moveTo>
                <a:lnTo>
                  <a:pt x="0" y="4526279"/>
                </a:lnTo>
                <a:lnTo>
                  <a:pt x="9522" y="4526280"/>
                </a:lnTo>
                <a:lnTo>
                  <a:pt x="9522" y="0"/>
                </a:lnTo>
                <a:lnTo>
                  <a:pt x="0" y="0"/>
                </a:lnTo>
                <a:close/>
              </a:path>
            </a:pathLst>
          </a:custGeom>
          <a:solidFill>
            <a:srgbClr val="4E6E97"/>
          </a:solidFill>
        </p:spPr>
        <p:txBody>
          <a:bodyPr wrap="square" lIns="0" tIns="0" rIns="0" bIns="0" rtlCol="0"/>
          <a:lstStyle/>
          <a:p>
            <a:endParaRPr dirty="0"/>
          </a:p>
        </p:txBody>
      </p:sp>
      <p:sp>
        <p:nvSpPr>
          <p:cNvPr id="78" name="object 42">
            <a:extLst>
              <a:ext uri="{FF2B5EF4-FFF2-40B4-BE49-F238E27FC236}">
                <a16:creationId xmlns:a16="http://schemas.microsoft.com/office/drawing/2014/main" id="{6621C7B1-A8F1-60CF-2875-CFF294D9E22C}"/>
              </a:ext>
            </a:extLst>
          </p:cNvPr>
          <p:cNvSpPr txBox="1">
            <a:spLocks noGrp="1" noRot="1" noMove="1" noResize="1" noEditPoints="1" noAdjustHandles="1" noChangeArrowheads="1" noChangeShapeType="1"/>
          </p:cNvSpPr>
          <p:nvPr/>
        </p:nvSpPr>
        <p:spPr>
          <a:xfrm>
            <a:off x="759591" y="1853136"/>
            <a:ext cx="9925078" cy="246221"/>
          </a:xfrm>
          <a:prstGeom prst="rect">
            <a:avLst/>
          </a:prstGeom>
        </p:spPr>
        <p:txBody>
          <a:bodyPr vert="horz" wrap="square" lIns="0" tIns="0" rIns="0" bIns="0" rtlCol="0">
            <a:spAutoFit/>
          </a:bodyPr>
          <a:lstStyle>
            <a:lvl1pPr>
              <a:defRPr sz="3450" b="1" i="0">
                <a:solidFill>
                  <a:srgbClr val="396E9A"/>
                </a:solidFill>
                <a:latin typeface="Instrument Sans"/>
                <a:ea typeface="+mj-ea"/>
                <a:cs typeface="Instrument Sans"/>
              </a:defRPr>
            </a:lvl1pPr>
          </a:lstStyle>
          <a:p>
            <a:pPr marL="23488">
              <a:spcBef>
                <a:spcPts val="785"/>
              </a:spcBef>
            </a:pPr>
            <a:r>
              <a:rPr lang="en-US" sz="1600" b="0" dirty="0">
                <a:solidFill>
                  <a:srgbClr val="373737"/>
                </a:solidFill>
                <a:latin typeface="Instrument Sans Medium"/>
                <a:cs typeface="Instrument Sans Medium"/>
              </a:rPr>
              <a:t>A set of recommendations on how to describe cand.it. when communicating with potential employers.</a:t>
            </a:r>
            <a:endParaRPr lang="da-DK" sz="1600" dirty="0">
              <a:solidFill>
                <a:srgbClr val="373737"/>
              </a:solidFill>
            </a:endParaRPr>
          </a:p>
        </p:txBody>
      </p:sp>
      <p:sp>
        <p:nvSpPr>
          <p:cNvPr id="21" name="object 45">
            <a:extLst>
              <a:ext uri="{FF2B5EF4-FFF2-40B4-BE49-F238E27FC236}">
                <a16:creationId xmlns:a16="http://schemas.microsoft.com/office/drawing/2014/main" id="{D3783A40-E0BB-DEC9-EA79-56E257D3978F}"/>
              </a:ext>
            </a:extLst>
          </p:cNvPr>
          <p:cNvSpPr txBox="1">
            <a:spLocks noGrp="1" noRot="1" noMove="1" noResize="1" noEditPoints="1" noAdjustHandles="1" noChangeArrowheads="1" noChangeShapeType="1"/>
          </p:cNvSpPr>
          <p:nvPr/>
        </p:nvSpPr>
        <p:spPr>
          <a:xfrm>
            <a:off x="3747437" y="2525712"/>
            <a:ext cx="2898056" cy="382152"/>
          </a:xfrm>
          <a:prstGeom prst="rect">
            <a:avLst/>
          </a:prstGeom>
        </p:spPr>
        <p:txBody>
          <a:bodyPr vert="horz" wrap="square" lIns="0" tIns="12696" rIns="0" bIns="0" rtlCol="0">
            <a:spAutoFit/>
          </a:bodyPr>
          <a:lstStyle/>
          <a:p>
            <a:pPr marL="12696">
              <a:spcBef>
                <a:spcPts val="100"/>
              </a:spcBef>
              <a:tabLst>
                <a:tab pos="2394501" algn="l"/>
                <a:tab pos="4925487" algn="l"/>
              </a:tabLst>
            </a:pPr>
            <a:r>
              <a:rPr lang="da-DK" sz="2400" dirty="0">
                <a:solidFill>
                  <a:srgbClr val="343434"/>
                </a:solidFill>
                <a:latin typeface="Flood Std"/>
                <a:cs typeface="Flood Std"/>
              </a:rPr>
              <a:t>Talk</a:t>
            </a:r>
            <a:r>
              <a:rPr lang="da-DK" sz="2400" spc="-10" dirty="0">
                <a:solidFill>
                  <a:srgbClr val="343434"/>
                </a:solidFill>
                <a:latin typeface="Flood Std"/>
                <a:cs typeface="Flood Std"/>
              </a:rPr>
              <a:t> </a:t>
            </a:r>
            <a:r>
              <a:rPr lang="da-DK" sz="2400" dirty="0">
                <a:solidFill>
                  <a:srgbClr val="4E6E97"/>
                </a:solidFill>
                <a:latin typeface="Flood Std"/>
                <a:cs typeface="Flood Std"/>
              </a:rPr>
              <a:t>More</a:t>
            </a:r>
            <a:r>
              <a:rPr lang="da-DK" sz="2400" dirty="0">
                <a:solidFill>
                  <a:srgbClr val="396E9A"/>
                </a:solidFill>
                <a:latin typeface="Flood Std"/>
                <a:cs typeface="Flood Std"/>
              </a:rPr>
              <a:t> </a:t>
            </a:r>
            <a:r>
              <a:rPr lang="da-DK" sz="2400" spc="-25" dirty="0">
                <a:solidFill>
                  <a:srgbClr val="343434"/>
                </a:solidFill>
                <a:latin typeface="Flood Std"/>
                <a:cs typeface="Flood Std"/>
              </a:rPr>
              <a:t>ABOUT</a:t>
            </a:r>
            <a:endParaRPr lang="da-DK" sz="2400" dirty="0">
              <a:latin typeface="Flood Std"/>
              <a:cs typeface="Flood Std"/>
            </a:endParaRPr>
          </a:p>
        </p:txBody>
      </p:sp>
      <p:sp>
        <p:nvSpPr>
          <p:cNvPr id="22" name="object 45">
            <a:extLst>
              <a:ext uri="{FF2B5EF4-FFF2-40B4-BE49-F238E27FC236}">
                <a16:creationId xmlns:a16="http://schemas.microsoft.com/office/drawing/2014/main" id="{F24811AB-6B33-268C-F608-26141B9DFAC2}"/>
              </a:ext>
            </a:extLst>
          </p:cNvPr>
          <p:cNvSpPr txBox="1">
            <a:spLocks noGrp="1" noRot="1" noMove="1" noResize="1" noEditPoints="1" noAdjustHandles="1" noChangeArrowheads="1" noChangeShapeType="1"/>
          </p:cNvSpPr>
          <p:nvPr/>
        </p:nvSpPr>
        <p:spPr>
          <a:xfrm>
            <a:off x="6969973" y="2536581"/>
            <a:ext cx="2725543" cy="382152"/>
          </a:xfrm>
          <a:prstGeom prst="rect">
            <a:avLst/>
          </a:prstGeom>
        </p:spPr>
        <p:txBody>
          <a:bodyPr vert="horz" wrap="square" lIns="0" tIns="12696" rIns="0" bIns="0" rtlCol="0">
            <a:spAutoFit/>
          </a:bodyPr>
          <a:lstStyle/>
          <a:p>
            <a:r>
              <a:rPr lang="da-DK" sz="2400" b="0" u="none" strike="noStrike" baseline="0" dirty="0">
                <a:solidFill>
                  <a:srgbClr val="333333"/>
                </a:solidFill>
                <a:latin typeface="Flood Std" panose="03090602040405060206" pitchFamily="66" charset="0"/>
              </a:rPr>
              <a:t>TALK </a:t>
            </a:r>
            <a:r>
              <a:rPr lang="da-DK" sz="2400" b="0" u="none" strike="noStrike" baseline="0" dirty="0">
                <a:solidFill>
                  <a:srgbClr val="396C99"/>
                </a:solidFill>
                <a:latin typeface="Flood Std" panose="03090602040405060206" pitchFamily="66" charset="0"/>
              </a:rPr>
              <a:t>LESS </a:t>
            </a:r>
            <a:r>
              <a:rPr lang="da-DK" sz="2400" b="0" u="none" strike="noStrike" baseline="0" dirty="0">
                <a:solidFill>
                  <a:srgbClr val="333333"/>
                </a:solidFill>
                <a:latin typeface="Flood Std" panose="03090602040405060206" pitchFamily="66" charset="0"/>
              </a:rPr>
              <a:t>ABOUT </a:t>
            </a:r>
            <a:endParaRPr lang="da-DK" sz="2800" dirty="0">
              <a:latin typeface="Flood Std"/>
              <a:cs typeface="Flood Std"/>
            </a:endParaRPr>
          </a:p>
        </p:txBody>
      </p:sp>
      <p:sp>
        <p:nvSpPr>
          <p:cNvPr id="23" name="object 45">
            <a:extLst>
              <a:ext uri="{FF2B5EF4-FFF2-40B4-BE49-F238E27FC236}">
                <a16:creationId xmlns:a16="http://schemas.microsoft.com/office/drawing/2014/main" id="{7F26D2EA-45EC-F70B-4135-98D8DD2D44A9}"/>
              </a:ext>
            </a:extLst>
          </p:cNvPr>
          <p:cNvSpPr txBox="1">
            <a:spLocks noGrp="1" noRot="1" noMove="1" noResize="1" noEditPoints="1" noAdjustHandles="1" noChangeArrowheads="1" noChangeShapeType="1"/>
          </p:cNvSpPr>
          <p:nvPr/>
        </p:nvSpPr>
        <p:spPr>
          <a:xfrm>
            <a:off x="9930391" y="2526276"/>
            <a:ext cx="2706892" cy="382152"/>
          </a:xfrm>
          <a:prstGeom prst="rect">
            <a:avLst/>
          </a:prstGeom>
        </p:spPr>
        <p:txBody>
          <a:bodyPr vert="horz" wrap="square" lIns="0" tIns="12696" rIns="0" bIns="0" rtlCol="0">
            <a:spAutoFit/>
          </a:bodyPr>
          <a:lstStyle/>
          <a:p>
            <a:pPr marL="12696">
              <a:spcBef>
                <a:spcPts val="100"/>
              </a:spcBef>
              <a:tabLst>
                <a:tab pos="2394501" algn="l"/>
                <a:tab pos="4925487" algn="l"/>
              </a:tabLst>
            </a:pPr>
            <a:r>
              <a:rPr lang="en-GB" sz="2400" dirty="0">
                <a:solidFill>
                  <a:srgbClr val="343434"/>
                </a:solidFill>
                <a:latin typeface="Flood Std"/>
                <a:cs typeface="Flood Std"/>
              </a:rPr>
              <a:t>Talk</a:t>
            </a:r>
            <a:r>
              <a:rPr lang="da-DK" sz="2400" spc="-10" dirty="0">
                <a:solidFill>
                  <a:srgbClr val="343434"/>
                </a:solidFill>
                <a:latin typeface="Flood Std"/>
                <a:cs typeface="Flood Std"/>
              </a:rPr>
              <a:t> </a:t>
            </a:r>
            <a:r>
              <a:rPr lang="en-GB" sz="2400" dirty="0">
                <a:solidFill>
                  <a:srgbClr val="4E6E97"/>
                </a:solidFill>
                <a:latin typeface="Flood Std"/>
                <a:cs typeface="Flood Std"/>
              </a:rPr>
              <a:t>More</a:t>
            </a:r>
            <a:r>
              <a:rPr lang="da-DK" sz="2400" dirty="0">
                <a:solidFill>
                  <a:srgbClr val="396E9A"/>
                </a:solidFill>
                <a:latin typeface="Flood Std"/>
                <a:cs typeface="Flood Std"/>
              </a:rPr>
              <a:t> </a:t>
            </a:r>
            <a:r>
              <a:rPr lang="da-DK" sz="2400" spc="-25" dirty="0">
                <a:solidFill>
                  <a:srgbClr val="343434"/>
                </a:solidFill>
                <a:latin typeface="Flood Std"/>
                <a:cs typeface="Flood Std"/>
              </a:rPr>
              <a:t>ABOUT</a:t>
            </a:r>
            <a:endParaRPr lang="da-DK" sz="2400" dirty="0">
              <a:latin typeface="Flood Std"/>
              <a:cs typeface="Flood Std"/>
            </a:endParaRPr>
          </a:p>
        </p:txBody>
      </p:sp>
      <p:pic>
        <p:nvPicPr>
          <p:cNvPr id="4" name="Picture 71">
            <a:hlinkClick r:id="rId2"/>
            <a:extLst>
              <a:ext uri="{FF2B5EF4-FFF2-40B4-BE49-F238E27FC236}">
                <a16:creationId xmlns:a16="http://schemas.microsoft.com/office/drawing/2014/main" id="{7BDF0DCE-FBE6-CAA9-EB76-7BC5D34FF919}"/>
              </a:ext>
            </a:extLst>
          </p:cNvPr>
          <p:cNvPicPr>
            <a:picLocks noGrp="1" noRot="1" noChangeAspect="1" noMove="1" noResize="1" noEditPoints="1" noAdjustHandles="1" noChangeArrowheads="1" noChangeShapeType="1" noCrop="1"/>
          </p:cNvPicPr>
          <p:nvPr/>
        </p:nvPicPr>
        <p:blipFill rotWithShape="1">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l="4286" t="14842" b="11653"/>
          <a:stretch/>
        </p:blipFill>
        <p:spPr>
          <a:xfrm>
            <a:off x="828000" y="9563688"/>
            <a:ext cx="1478755" cy="361950"/>
          </a:xfrm>
          <a:prstGeom prst="rect">
            <a:avLst/>
          </a:prstGeom>
        </p:spPr>
      </p:pic>
      <p:pic>
        <p:nvPicPr>
          <p:cNvPr id="10" name="object 23">
            <a:extLst>
              <a:ext uri="{FF2B5EF4-FFF2-40B4-BE49-F238E27FC236}">
                <a16:creationId xmlns:a16="http://schemas.microsoft.com/office/drawing/2014/main" id="{1147BEA7-6C32-3816-DC5A-A5139868E59E}"/>
              </a:ext>
            </a:extLst>
          </p:cNvPr>
          <p:cNvPicPr>
            <a:picLocks noGrp="1" noRot="1" noMove="1" noResize="1" noEditPoints="1" noAdjustHandles="1" noChangeArrowheads="1" noChangeShapeType="1" noCrop="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11295752" y="773112"/>
            <a:ext cx="1535550" cy="1537200"/>
          </a:xfrm>
          <a:prstGeom prst="rect">
            <a:avLst/>
          </a:prstGeom>
        </p:spPr>
      </p:pic>
      <p:pic>
        <p:nvPicPr>
          <p:cNvPr id="12" name="object 30">
            <a:extLst>
              <a:ext uri="{FF2B5EF4-FFF2-40B4-BE49-F238E27FC236}">
                <a16:creationId xmlns:a16="http://schemas.microsoft.com/office/drawing/2014/main" id="{CE36D237-5001-DC3D-41F1-65EE0F8E9798}"/>
              </a:ext>
            </a:extLst>
          </p:cNvPr>
          <p:cNvPicPr>
            <a:picLocks noGrp="1" noRot="1" noMove="1" noResize="1" noEditPoints="1" noAdjustHandles="1" noChangeArrowheads="1" noChangeShapeType="1" noCrop="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rot="18944020">
            <a:off x="3415108" y="3351966"/>
            <a:ext cx="396000" cy="396000"/>
          </a:xfrm>
          <a:prstGeom prst="rect">
            <a:avLst/>
          </a:prstGeom>
        </p:spPr>
      </p:pic>
      <p:pic>
        <p:nvPicPr>
          <p:cNvPr id="13" name="object 31">
            <a:extLst>
              <a:ext uri="{FF2B5EF4-FFF2-40B4-BE49-F238E27FC236}">
                <a16:creationId xmlns:a16="http://schemas.microsoft.com/office/drawing/2014/main" id="{FBA57C65-50A6-1951-2303-A11E2BB22C1F}"/>
              </a:ext>
            </a:extLst>
          </p:cNvPr>
          <p:cNvPicPr>
            <a:picLocks noGrp="1" noRot="1" noMove="1" noResize="1" noEditPoints="1" noAdjustHandles="1" noChangeArrowheads="1" noChangeShapeType="1" noCrop="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rot="17854997">
            <a:off x="3415107" y="7793910"/>
            <a:ext cx="396000" cy="396000"/>
          </a:xfrm>
          <a:prstGeom prst="rect">
            <a:avLst/>
          </a:prstGeom>
        </p:spPr>
      </p:pic>
      <p:pic>
        <p:nvPicPr>
          <p:cNvPr id="14" name="object 32">
            <a:extLst>
              <a:ext uri="{FF2B5EF4-FFF2-40B4-BE49-F238E27FC236}">
                <a16:creationId xmlns:a16="http://schemas.microsoft.com/office/drawing/2014/main" id="{0536AB0B-D9D4-6D88-A665-72CBA441859A}"/>
              </a:ext>
            </a:extLst>
          </p:cNvPr>
          <p:cNvPicPr>
            <a:picLocks noGrp="1" noRot="1" noMove="1" noResize="1" noEditPoints="1" noAdjustHandles="1" noChangeArrowheads="1" noChangeShapeType="1" noCrop="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rot="1455611" flipV="1">
            <a:off x="3395298" y="6324622"/>
            <a:ext cx="396000" cy="396000"/>
          </a:xfrm>
          <a:prstGeom prst="rect">
            <a:avLst/>
          </a:prstGeom>
        </p:spPr>
      </p:pic>
      <p:pic>
        <p:nvPicPr>
          <p:cNvPr id="15" name="object 33">
            <a:extLst>
              <a:ext uri="{FF2B5EF4-FFF2-40B4-BE49-F238E27FC236}">
                <a16:creationId xmlns:a16="http://schemas.microsoft.com/office/drawing/2014/main" id="{A77487D2-E699-3A83-6D25-97C477B07768}"/>
              </a:ext>
            </a:extLst>
          </p:cNvPr>
          <p:cNvPicPr>
            <a:picLocks noGrp="1" noRot="1" noMove="1" noResize="1" noEditPoints="1" noAdjustHandles="1" noChangeArrowheads="1" noChangeShapeType="1" noCrop="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rot="20003539">
            <a:off x="3403338" y="4845456"/>
            <a:ext cx="396000" cy="396000"/>
          </a:xfrm>
          <a:prstGeom prst="rect">
            <a:avLst/>
          </a:prstGeom>
        </p:spPr>
      </p:pic>
      <p:pic>
        <p:nvPicPr>
          <p:cNvPr id="16" name="object 35">
            <a:extLst>
              <a:ext uri="{FF2B5EF4-FFF2-40B4-BE49-F238E27FC236}">
                <a16:creationId xmlns:a16="http://schemas.microsoft.com/office/drawing/2014/main" id="{3630ECB2-1D90-5027-A0B6-6C0DBDDEC125}"/>
              </a:ext>
            </a:extLst>
          </p:cNvPr>
          <p:cNvPicPr>
            <a:picLocks noGrp="1" noRot="1" noMove="1" noResize="1" noEditPoints="1" noAdjustHandles="1" noChangeArrowheads="1" noChangeShapeType="1" noCrop="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rot="1345704" flipV="1">
            <a:off x="9625459" y="3366623"/>
            <a:ext cx="396000" cy="396000"/>
          </a:xfrm>
          <a:prstGeom prst="rect">
            <a:avLst/>
          </a:prstGeom>
        </p:spPr>
      </p:pic>
      <p:pic>
        <p:nvPicPr>
          <p:cNvPr id="18" name="object 37">
            <a:extLst>
              <a:ext uri="{FF2B5EF4-FFF2-40B4-BE49-F238E27FC236}">
                <a16:creationId xmlns:a16="http://schemas.microsoft.com/office/drawing/2014/main" id="{72C4264E-2B3A-EC28-3006-6FB0A720EA92}"/>
              </a:ext>
            </a:extLst>
          </p:cNvPr>
          <p:cNvPicPr>
            <a:picLocks noGrp="1" noRot="1" noMove="1" noResize="1" noEditPoints="1" noAdjustHandles="1" noChangeArrowheads="1" noChangeShapeType="1" noCrop="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rot="1897491" flipV="1">
            <a:off x="9583743" y="7801301"/>
            <a:ext cx="396000" cy="396000"/>
          </a:xfrm>
          <a:prstGeom prst="rect">
            <a:avLst/>
          </a:prstGeom>
        </p:spPr>
      </p:pic>
      <p:pic>
        <p:nvPicPr>
          <p:cNvPr id="19" name="object 38">
            <a:extLst>
              <a:ext uri="{FF2B5EF4-FFF2-40B4-BE49-F238E27FC236}">
                <a16:creationId xmlns:a16="http://schemas.microsoft.com/office/drawing/2014/main" id="{507154B9-0DF6-AD76-F94F-BDF837AB0006}"/>
              </a:ext>
            </a:extLst>
          </p:cNvPr>
          <p:cNvPicPr>
            <a:picLocks noGrp="1" noRot="1" noMove="1" noResize="1" noEditPoints="1" noAdjustHandles="1" noChangeArrowheads="1" noChangeShapeType="1" noCrop="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rot="19132223">
            <a:off x="9604650" y="6322420"/>
            <a:ext cx="396000" cy="396000"/>
          </a:xfrm>
          <a:prstGeom prst="rect">
            <a:avLst/>
          </a:prstGeom>
        </p:spPr>
      </p:pic>
      <p:pic>
        <p:nvPicPr>
          <p:cNvPr id="20" name="object 22">
            <a:extLst>
              <a:ext uri="{FF2B5EF4-FFF2-40B4-BE49-F238E27FC236}">
                <a16:creationId xmlns:a16="http://schemas.microsoft.com/office/drawing/2014/main" id="{3B7E3FEE-A103-23FA-B31C-B6ACAD2BD6E0}"/>
              </a:ext>
            </a:extLst>
          </p:cNvPr>
          <p:cNvPicPr>
            <a:picLocks noGrp="1" noRot="1" noMove="1" noResize="1" noEditPoints="1" noAdjustHandles="1" noChangeArrowheads="1" noChangeShapeType="1" noCrop="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flipH="1">
            <a:off x="473869" y="6792912"/>
            <a:ext cx="792480" cy="792480"/>
          </a:xfrm>
          <a:prstGeom prst="rect">
            <a:avLst/>
          </a:prstGeom>
        </p:spPr>
      </p:pic>
      <p:pic>
        <p:nvPicPr>
          <p:cNvPr id="24" name="object 22">
            <a:extLst>
              <a:ext uri="{FF2B5EF4-FFF2-40B4-BE49-F238E27FC236}">
                <a16:creationId xmlns:a16="http://schemas.microsoft.com/office/drawing/2014/main" id="{DB0667FA-27D3-4FE8-3381-AF92A420E535}"/>
              </a:ext>
            </a:extLst>
          </p:cNvPr>
          <p:cNvPicPr>
            <a:picLocks noGrp="1" noRot="1" noMove="1" noResize="1" noEditPoints="1" noAdjustHandles="1" noChangeArrowheads="1" noChangeShapeType="1" noCrop="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11835985" y="3714348"/>
            <a:ext cx="1134684" cy="1003448"/>
          </a:xfrm>
          <a:prstGeom prst="rect">
            <a:avLst/>
          </a:prstGeom>
        </p:spPr>
      </p:pic>
      <p:pic>
        <p:nvPicPr>
          <p:cNvPr id="25" name="object 35">
            <a:extLst>
              <a:ext uri="{FF2B5EF4-FFF2-40B4-BE49-F238E27FC236}">
                <a16:creationId xmlns:a16="http://schemas.microsoft.com/office/drawing/2014/main" id="{0BD0C72C-60C7-E8E8-659D-43034DC8C6DD}"/>
              </a:ext>
            </a:extLst>
          </p:cNvPr>
          <p:cNvPicPr>
            <a:picLocks noGrp="1" noRot="1" noMove="1" noResize="1" noEditPoints="1" noAdjustHandles="1" noChangeArrowheads="1" noChangeShapeType="1" noCrop="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rot="1695041" flipV="1">
            <a:off x="9593406" y="4934573"/>
            <a:ext cx="396000" cy="396000"/>
          </a:xfrm>
          <a:prstGeom prst="rect">
            <a:avLst/>
          </a:prstGeom>
        </p:spPr>
      </p:pic>
      <p:sp>
        <p:nvSpPr>
          <p:cNvPr id="26" name="TextBox 25">
            <a:hlinkClick r:id="rId9"/>
            <a:extLst>
              <a:ext uri="{FF2B5EF4-FFF2-40B4-BE49-F238E27FC236}">
                <a16:creationId xmlns:a16="http://schemas.microsoft.com/office/drawing/2014/main" id="{A2F38501-05E4-646A-E5F0-25C8281B182E}"/>
              </a:ext>
            </a:extLst>
          </p:cNvPr>
          <p:cNvSpPr txBox="1">
            <a:spLocks noGrp="1" noRot="1" noMove="1" noResize="1" noEditPoints="1" noAdjustHandles="1" noChangeArrowheads="1" noChangeShapeType="1"/>
          </p:cNvSpPr>
          <p:nvPr/>
        </p:nvSpPr>
        <p:spPr>
          <a:xfrm>
            <a:off x="6874669" y="9468000"/>
            <a:ext cx="5793076" cy="538609"/>
          </a:xfrm>
          <a:prstGeom prst="rect">
            <a:avLst/>
          </a:prstGeom>
          <a:noFill/>
        </p:spPr>
        <p:txBody>
          <a:bodyPr wrap="square" lIns="0" tIns="0" rIns="0" bIns="0" rtlCol="0" anchor="ctr">
            <a:spAutoFit/>
          </a:bodyPr>
          <a:lstStyle/>
          <a:p>
            <a:pPr algn="r">
              <a:spcBef>
                <a:spcPts val="300"/>
              </a:spcBef>
            </a:pPr>
            <a:r>
              <a:rPr lang="da-DK" sz="800" u="sng" spc="10" dirty="0">
                <a:solidFill>
                  <a:srgbClr val="F0F0F0"/>
                </a:solidFill>
                <a:latin typeface="Instrument Sans Medium" pitchFamily="2" charset="0"/>
              </a:rPr>
              <a:t>WWW.CAND-IT-VEST.DK</a:t>
            </a:r>
          </a:p>
          <a:p>
            <a:pPr algn="r">
              <a:spcBef>
                <a:spcPts val="300"/>
              </a:spcBef>
            </a:pPr>
            <a:r>
              <a:rPr lang="en-US" sz="800" spc="10" dirty="0">
                <a:solidFill>
                  <a:srgbClr val="F0F0F0"/>
                </a:solidFill>
                <a:latin typeface="Instrument Sans"/>
              </a:rPr>
              <a:t>The recommendations in this ’dictionary’ have been gathered through the qualitative and quantitative studies that were carried out prior to the launch of the campaign ‘Bring digital to life’ that targets potential employers of cand.it.-graduates.</a:t>
            </a:r>
          </a:p>
          <a:p>
            <a:pPr algn="r">
              <a:spcBef>
                <a:spcPts val="300"/>
              </a:spcBef>
            </a:pPr>
            <a:r>
              <a:rPr lang="da-DK" sz="600" b="1" spc="10" dirty="0">
                <a:solidFill>
                  <a:srgbClr val="F0F0F0"/>
                </a:solidFill>
                <a:latin typeface="Instrument Sans"/>
              </a:rPr>
              <a:t>JUNE 2023</a:t>
            </a:r>
          </a:p>
        </p:txBody>
      </p:sp>
      <p:pic>
        <p:nvPicPr>
          <p:cNvPr id="76" name="Graphic 75">
            <a:hlinkClick r:id="rId9"/>
            <a:extLst>
              <a:ext uri="{FF2B5EF4-FFF2-40B4-BE49-F238E27FC236}">
                <a16:creationId xmlns:a16="http://schemas.microsoft.com/office/drawing/2014/main" id="{A0FF34AD-F99F-524E-8C76-6851A21417E6}"/>
              </a:ext>
            </a:extLst>
          </p:cNvPr>
          <p:cNvPicPr>
            <a:picLocks noGrp="1" noRot="1" noChangeAspect="1" noMove="1" noResize="1" noEditPoints="1" noAdjustHandles="1" noChangeArrowheads="1" noChangeShapeType="1" noCrop="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1140479" y="820005"/>
            <a:ext cx="1527266" cy="550145"/>
          </a:xfrm>
          <a:prstGeom prst="rect">
            <a:avLst/>
          </a:prstGeom>
        </p:spPr>
      </p:pic>
    </p:spTree>
    <p:extLst>
      <p:ext uri="{BB962C8B-B14F-4D97-AF65-F5344CB8AC3E}">
        <p14:creationId xmlns:p14="http://schemas.microsoft.com/office/powerpoint/2010/main" val="6372479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305</TotalTime>
  <Words>517</Words>
  <Application>Microsoft Office PowerPoint</Application>
  <PresentationFormat>Custom</PresentationFormat>
  <Paragraphs>41</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Calibri</vt:lpstr>
      <vt:lpstr>Flood Std</vt:lpstr>
      <vt:lpstr>Instrument Sans</vt:lpstr>
      <vt:lpstr>Instrument Sans Medium</vt:lpstr>
      <vt:lpstr>Office Theme</vt:lpstr>
      <vt:lpstr>Dictionary for talking about cand.it.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Ordbog til cand.it. Anbefalinger til, hvordan du bør omtale cand.it., når du kommunikerer til arbejdsmarkedet.</dc:title>
  <cp:lastModifiedBy>Victor Dalgaard</cp:lastModifiedBy>
  <cp:revision>8</cp:revision>
  <dcterms:created xsi:type="dcterms:W3CDTF">2023-08-25T18:29:19Z</dcterms:created>
  <dcterms:modified xsi:type="dcterms:W3CDTF">2023-08-31T10:10:09Z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2023-08-23T00:00:00Z</vt:filetime>
  </property>
  <property fmtid="{D5CDD505-2E9C-101B-9397-08002B2CF9AE}" pid="3" name="Creator">
    <vt:lpwstr>Adobe Acrobat Pro (64-bit) 23.3.20269</vt:lpwstr>
  </property>
  <property fmtid="{D5CDD505-2E9C-101B-9397-08002B2CF9AE}" pid="4" name="LastSaved">
    <vt:filetime>2023-08-25T00:00:00Z</vt:filetime>
  </property>
  <property fmtid="{D5CDD505-2E9C-101B-9397-08002B2CF9AE}" pid="5" name="Producer">
    <vt:lpwstr>Adobe PDF Library 17.0</vt:lpwstr>
  </property>
</Properties>
</file>